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80" r:id="rId2"/>
    <p:sldId id="385" r:id="rId3"/>
    <p:sldId id="374" r:id="rId4"/>
    <p:sldId id="381" r:id="rId5"/>
    <p:sldId id="382" r:id="rId6"/>
    <p:sldId id="372" r:id="rId7"/>
    <p:sldId id="373" r:id="rId8"/>
    <p:sldId id="375" r:id="rId9"/>
    <p:sldId id="384" r:id="rId10"/>
    <p:sldId id="324" r:id="rId11"/>
    <p:sldId id="376" r:id="rId12"/>
    <p:sldId id="377" r:id="rId13"/>
    <p:sldId id="378" r:id="rId14"/>
    <p:sldId id="379" r:id="rId15"/>
    <p:sldId id="383"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8" autoAdjust="0"/>
    <p:restoredTop sz="90620" autoAdjust="0"/>
  </p:normalViewPr>
  <p:slideViewPr>
    <p:cSldViewPr>
      <p:cViewPr varScale="1">
        <p:scale>
          <a:sx n="56" d="100"/>
          <a:sy n="56" d="100"/>
        </p:scale>
        <p:origin x="-210" y="-84"/>
      </p:cViewPr>
      <p:guideLst>
        <p:guide orient="horz" pos="2160"/>
        <p:guide pos="2880"/>
      </p:guideLst>
    </p:cSldViewPr>
  </p:slideViewPr>
  <p:outlineViewPr>
    <p:cViewPr>
      <p:scale>
        <a:sx n="33" d="100"/>
        <a:sy n="33" d="100"/>
      </p:scale>
      <p:origin x="246" y="0"/>
    </p:cViewPr>
  </p:outlin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8AECF7F3-5B6D-4F29-91DB-A04FB46C8361}" type="datetimeFigureOut">
              <a:rPr lang="en-US" smtClean="0"/>
              <a:pPr/>
              <a:t>10/7/2014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EC8B207-A44A-48D9-A114-00BFA8D4A3CF}" type="slidenum">
              <a:rPr lang="en-US" smtClean="0"/>
              <a:pPr/>
              <a:t>‹#›</a:t>
            </a:fld>
            <a:endParaRPr lang="en-US"/>
          </a:p>
        </p:txBody>
      </p:sp>
    </p:spTree>
    <p:extLst>
      <p:ext uri="{BB962C8B-B14F-4D97-AF65-F5344CB8AC3E}">
        <p14:creationId xmlns:p14="http://schemas.microsoft.com/office/powerpoint/2010/main" val="232106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smtClean="0"/>
              <a:t>Amazon</a:t>
            </a:r>
            <a:r>
              <a:rPr lang="da-DK" baseline="0" dirty="0" smtClean="0"/>
              <a:t> Web Services</a:t>
            </a:r>
            <a:endParaRPr lang="da-DK" dirty="0"/>
          </a:p>
        </p:txBody>
      </p:sp>
      <p:sp>
        <p:nvSpPr>
          <p:cNvPr id="4" name="Slide Number Placeholder 3"/>
          <p:cNvSpPr>
            <a:spLocks noGrp="1"/>
          </p:cNvSpPr>
          <p:nvPr>
            <p:ph type="sldNum" sz="quarter" idx="10"/>
          </p:nvPr>
        </p:nvSpPr>
        <p:spPr/>
        <p:txBody>
          <a:bodyPr/>
          <a:lstStyle/>
          <a:p>
            <a:fld id="{CEC8B207-A44A-48D9-A114-00BFA8D4A3CF}" type="slidenum">
              <a:rPr lang="en-US" smtClean="0"/>
              <a:pPr/>
              <a:t>3</a:t>
            </a:fld>
            <a:endParaRPr lang="en-US"/>
          </a:p>
        </p:txBody>
      </p:sp>
    </p:spTree>
    <p:extLst>
      <p:ext uri="{BB962C8B-B14F-4D97-AF65-F5344CB8AC3E}">
        <p14:creationId xmlns:p14="http://schemas.microsoft.com/office/powerpoint/2010/main" val="3090157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smtClean="0"/>
              <a:t>Google -&gt; Massive data -&gt; Massive </a:t>
            </a:r>
            <a:r>
              <a:rPr lang="da-DK" dirty="0" err="1" smtClean="0"/>
              <a:t>processering</a:t>
            </a:r>
            <a:r>
              <a:rPr lang="da-DK" dirty="0" smtClean="0"/>
              <a:t> -&gt; Parallel algoritmer -&gt;</a:t>
            </a:r>
            <a:r>
              <a:rPr lang="da-DK" baseline="0" dirty="0" smtClean="0"/>
              <a:t> mange standard problemstillinger</a:t>
            </a:r>
          </a:p>
          <a:p>
            <a:endParaRPr lang="da-DK" baseline="0" dirty="0" smtClean="0"/>
          </a:p>
          <a:p>
            <a:r>
              <a:rPr lang="da-DK" baseline="0" dirty="0" smtClean="0"/>
              <a:t>Tavle eksempel: Sum af n tal.</a:t>
            </a:r>
            <a:endParaRPr lang="da-DK" dirty="0"/>
          </a:p>
        </p:txBody>
      </p:sp>
      <p:sp>
        <p:nvSpPr>
          <p:cNvPr id="4" name="Slide Number Placeholder 3"/>
          <p:cNvSpPr>
            <a:spLocks noGrp="1"/>
          </p:cNvSpPr>
          <p:nvPr>
            <p:ph type="sldNum" sz="quarter" idx="10"/>
          </p:nvPr>
        </p:nvSpPr>
        <p:spPr/>
        <p:txBody>
          <a:bodyPr/>
          <a:lstStyle/>
          <a:p>
            <a:fld id="{CEC8B207-A44A-48D9-A114-00BFA8D4A3CF}" type="slidenum">
              <a:rPr lang="en-US" smtClean="0"/>
              <a:pPr/>
              <a:t>4</a:t>
            </a:fld>
            <a:endParaRPr lang="en-US"/>
          </a:p>
        </p:txBody>
      </p:sp>
    </p:spTree>
    <p:extLst>
      <p:ext uri="{BB962C8B-B14F-4D97-AF65-F5344CB8AC3E}">
        <p14:creationId xmlns:p14="http://schemas.microsoft.com/office/powerpoint/2010/main" val="2734575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C8B207-A44A-48D9-A114-00BFA8D4A3CF}"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a-DK" dirty="0" smtClean="0"/>
              <a:t>GFS</a:t>
            </a:r>
            <a:r>
              <a:rPr lang="da-DK" baseline="0" dirty="0" smtClean="0"/>
              <a:t> = </a:t>
            </a:r>
            <a:r>
              <a:rPr lang="da-DK" baseline="0" dirty="0" err="1" smtClean="0"/>
              <a:t>Google</a:t>
            </a:r>
            <a:r>
              <a:rPr lang="da-DK" baseline="0" dirty="0" smtClean="0"/>
              <a:t> File System</a:t>
            </a:r>
            <a:endParaRPr lang="en-US" dirty="0"/>
          </a:p>
        </p:txBody>
      </p:sp>
      <p:sp>
        <p:nvSpPr>
          <p:cNvPr id="4" name="Slide Number Placeholder 3"/>
          <p:cNvSpPr>
            <a:spLocks noGrp="1"/>
          </p:cNvSpPr>
          <p:nvPr>
            <p:ph type="sldNum" sz="quarter" idx="10"/>
          </p:nvPr>
        </p:nvSpPr>
        <p:spPr/>
        <p:txBody>
          <a:bodyPr/>
          <a:lstStyle/>
          <a:p>
            <a:fld id="{CEC8B207-A44A-48D9-A114-00BFA8D4A3CF}"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smtClean="0"/>
              <a:t>http://hadoop.apache.org/docs/stable/mapred_tutorial.html</a:t>
            </a:r>
            <a:endParaRPr lang="da-DK" dirty="0"/>
          </a:p>
        </p:txBody>
      </p:sp>
      <p:sp>
        <p:nvSpPr>
          <p:cNvPr id="4" name="Slide Number Placeholder 3"/>
          <p:cNvSpPr>
            <a:spLocks noGrp="1"/>
          </p:cNvSpPr>
          <p:nvPr>
            <p:ph type="sldNum" sz="quarter" idx="10"/>
          </p:nvPr>
        </p:nvSpPr>
        <p:spPr/>
        <p:txBody>
          <a:bodyPr/>
          <a:lstStyle/>
          <a:p>
            <a:fld id="{CEC8B207-A44A-48D9-A114-00BFA8D4A3CF}" type="slidenum">
              <a:rPr lang="da-DK" smtClean="0"/>
              <a:pPr/>
              <a:t>9</a:t>
            </a:fld>
            <a:endParaRPr lang="da-DK" dirty="0"/>
          </a:p>
        </p:txBody>
      </p:sp>
    </p:spTree>
    <p:extLst>
      <p:ext uri="{BB962C8B-B14F-4D97-AF65-F5344CB8AC3E}">
        <p14:creationId xmlns:p14="http://schemas.microsoft.com/office/powerpoint/2010/main" val="3196113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C8B207-A44A-48D9-A114-00BFA8D4A3CF}"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smtClean="0"/>
              <a:t>Alle URL’er for et ord havner</a:t>
            </a:r>
            <a:r>
              <a:rPr lang="da-DK" baseline="0" dirty="0" smtClean="0"/>
              <a:t> på én maskine. De mest hyppige ord kan komme til at blive flaskehalsen på enkelt maskiner.</a:t>
            </a:r>
            <a:endParaRPr lang="da-DK" dirty="0"/>
          </a:p>
        </p:txBody>
      </p:sp>
      <p:sp>
        <p:nvSpPr>
          <p:cNvPr id="4" name="Slide Number Placeholder 3"/>
          <p:cNvSpPr>
            <a:spLocks noGrp="1"/>
          </p:cNvSpPr>
          <p:nvPr>
            <p:ph type="sldNum" sz="quarter" idx="10"/>
          </p:nvPr>
        </p:nvSpPr>
        <p:spPr/>
        <p:txBody>
          <a:bodyPr/>
          <a:lstStyle/>
          <a:p>
            <a:fld id="{CEC8B207-A44A-48D9-A114-00BFA8D4A3CF}" type="slidenum">
              <a:rPr lang="en-US" smtClean="0"/>
              <a:pPr/>
              <a:t>11</a:t>
            </a:fld>
            <a:endParaRPr lang="en-US"/>
          </a:p>
        </p:txBody>
      </p:sp>
    </p:spTree>
    <p:extLst>
      <p:ext uri="{BB962C8B-B14F-4D97-AF65-F5344CB8AC3E}">
        <p14:creationId xmlns:p14="http://schemas.microsoft.com/office/powerpoint/2010/main" val="2790298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smtClean="0"/>
              <a:t>Flaskehalsen</a:t>
            </a:r>
            <a:r>
              <a:rPr lang="da-DK" baseline="0" dirty="0" smtClean="0"/>
              <a:t> = maskinen der skal tage sig af siden </a:t>
            </a:r>
            <a:r>
              <a:rPr lang="da-DK" baseline="0" dirty="0" smtClean="0"/>
              <a:t>”facebook.com”, ”www.adobe.com”, ...</a:t>
            </a:r>
            <a:endParaRPr lang="da-DK" dirty="0"/>
          </a:p>
        </p:txBody>
      </p:sp>
      <p:sp>
        <p:nvSpPr>
          <p:cNvPr id="4" name="Slide Number Placeholder 3"/>
          <p:cNvSpPr>
            <a:spLocks noGrp="1"/>
          </p:cNvSpPr>
          <p:nvPr>
            <p:ph type="sldNum" sz="quarter" idx="10"/>
          </p:nvPr>
        </p:nvSpPr>
        <p:spPr/>
        <p:txBody>
          <a:bodyPr/>
          <a:lstStyle/>
          <a:p>
            <a:fld id="{CEC8B207-A44A-48D9-A114-00BFA8D4A3CF}" type="slidenum">
              <a:rPr lang="en-US" smtClean="0"/>
              <a:pPr/>
              <a:t>12</a:t>
            </a:fld>
            <a:endParaRPr lang="en-US"/>
          </a:p>
        </p:txBody>
      </p:sp>
    </p:spTree>
    <p:extLst>
      <p:ext uri="{BB962C8B-B14F-4D97-AF65-F5344CB8AC3E}">
        <p14:creationId xmlns:p14="http://schemas.microsoft.com/office/powerpoint/2010/main" val="1961555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smtClean="0"/>
              <a:t>Skriver på hver kant (</a:t>
            </a:r>
            <a:r>
              <a:rPr lang="da-DK" dirty="0" err="1" smtClean="0"/>
              <a:t>i,j</a:t>
            </a:r>
            <a:r>
              <a:rPr lang="da-DK" dirty="0" smtClean="0"/>
              <a:t>)</a:t>
            </a:r>
            <a:r>
              <a:rPr lang="da-DK" baseline="0" dirty="0" smtClean="0"/>
              <a:t> </a:t>
            </a:r>
            <a:r>
              <a:rPr lang="da-DK" dirty="0" smtClean="0"/>
              <a:t>information om sandsynligheden</a:t>
            </a:r>
            <a:r>
              <a:rPr lang="da-DK" baseline="0" dirty="0" smtClean="0"/>
              <a:t> for at stå i knuden ”i” (+lidt mere information)</a:t>
            </a:r>
            <a:endParaRPr lang="da-DK" dirty="0"/>
          </a:p>
        </p:txBody>
      </p:sp>
      <p:sp>
        <p:nvSpPr>
          <p:cNvPr id="4" name="Slide Number Placeholder 3"/>
          <p:cNvSpPr>
            <a:spLocks noGrp="1"/>
          </p:cNvSpPr>
          <p:nvPr>
            <p:ph type="sldNum" sz="quarter" idx="10"/>
          </p:nvPr>
        </p:nvSpPr>
        <p:spPr/>
        <p:txBody>
          <a:bodyPr/>
          <a:lstStyle/>
          <a:p>
            <a:fld id="{CEC8B207-A44A-48D9-A114-00BFA8D4A3CF}" type="slidenum">
              <a:rPr lang="en-US" smtClean="0"/>
              <a:pPr/>
              <a:t>15</a:t>
            </a:fld>
            <a:endParaRPr lang="en-US"/>
          </a:p>
        </p:txBody>
      </p:sp>
    </p:spTree>
    <p:extLst>
      <p:ext uri="{BB962C8B-B14F-4D97-AF65-F5344CB8AC3E}">
        <p14:creationId xmlns:p14="http://schemas.microsoft.com/office/powerpoint/2010/main" val="2619548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5BFFA2-62EA-49E6-A1F4-BAE79809E4A0}" type="datetimeFigureOut">
              <a:rPr lang="en-US" smtClean="0"/>
              <a:pPr/>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9C57-3108-44BE-8270-E99AF8DF0BE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5BFFA2-62EA-49E6-A1F4-BAE79809E4A0}" type="datetimeFigureOut">
              <a:rPr lang="en-US" smtClean="0"/>
              <a:pPr/>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9C57-3108-44BE-8270-E99AF8DF0B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5BFFA2-62EA-49E6-A1F4-BAE79809E4A0}" type="datetimeFigureOut">
              <a:rPr lang="en-US" smtClean="0"/>
              <a:pPr/>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9C57-3108-44BE-8270-E99AF8DF0BE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C00000"/>
              </a:buCl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A5BFFA2-62EA-49E6-A1F4-BAE79809E4A0}" type="datetimeFigureOut">
              <a:rPr lang="en-US" smtClean="0"/>
              <a:pPr/>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9C57-3108-44BE-8270-E99AF8DF0BE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5BFFA2-62EA-49E6-A1F4-BAE79809E4A0}" type="datetimeFigureOut">
              <a:rPr lang="en-US" smtClean="0"/>
              <a:pPr/>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9C57-3108-44BE-8270-E99AF8DF0BE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5BFFA2-62EA-49E6-A1F4-BAE79809E4A0}" type="datetimeFigureOut">
              <a:rPr lang="en-US" smtClean="0"/>
              <a:pPr/>
              <a:t>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49C57-3108-44BE-8270-E99AF8DF0BE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5BFFA2-62EA-49E6-A1F4-BAE79809E4A0}" type="datetimeFigureOut">
              <a:rPr lang="en-US" smtClean="0"/>
              <a:pPr/>
              <a:t>10/7/2014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F49C57-3108-44BE-8270-E99AF8DF0BE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5BFFA2-62EA-49E6-A1F4-BAE79809E4A0}" type="datetimeFigureOut">
              <a:rPr lang="en-US" smtClean="0"/>
              <a:pPr/>
              <a:t>10/7/2014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F49C57-3108-44BE-8270-E99AF8DF0BE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5BFFA2-62EA-49E6-A1F4-BAE79809E4A0}" type="datetimeFigureOut">
              <a:rPr lang="en-US" smtClean="0"/>
              <a:pPr/>
              <a:t>10/7/2014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F49C57-3108-44BE-8270-E99AF8DF0B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5BFFA2-62EA-49E6-A1F4-BAE79809E4A0}" type="datetimeFigureOut">
              <a:rPr lang="en-US" smtClean="0"/>
              <a:pPr/>
              <a:t>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49C57-3108-44BE-8270-E99AF8DF0BE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5BFFA2-62EA-49E6-A1F4-BAE79809E4A0}" type="datetimeFigureOut">
              <a:rPr lang="en-US" smtClean="0"/>
              <a:pPr/>
              <a:t>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49C57-3108-44BE-8270-E99AF8DF0BE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5BFFA2-62EA-49E6-A1F4-BAE79809E4A0}" type="datetimeFigureOut">
              <a:rPr lang="en-US" smtClean="0"/>
              <a:pPr/>
              <a:t>10/7/2014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F49C57-3108-44BE-8270-E99AF8DF0B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2.wmf"/><Relationship Id="rId5" Type="http://schemas.openxmlformats.org/officeDocument/2006/relationships/oleObject" Target="../embeddings/oleObject2.bin"/><Relationship Id="rId4" Type="http://schemas.openxmlformats.org/officeDocument/2006/relationships/image" Target="../media/image11.wmf"/></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gif"/><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72816"/>
            <a:ext cx="7772400" cy="3240360"/>
          </a:xfrm>
        </p:spPr>
        <p:txBody>
          <a:bodyPr>
            <a:normAutofit/>
          </a:bodyPr>
          <a:lstStyle/>
          <a:p>
            <a:r>
              <a:rPr lang="en-US" b="1" dirty="0" err="1" smtClean="0"/>
              <a:t>Perspektiverende</a:t>
            </a:r>
            <a:r>
              <a:rPr lang="en-US" b="1" dirty="0" smtClean="0"/>
              <a:t> </a:t>
            </a:r>
            <a:r>
              <a:rPr lang="en-US" b="1" dirty="0" err="1" smtClean="0"/>
              <a:t>Datalogi</a:t>
            </a:r>
            <a:r>
              <a:rPr lang="en-US" b="1" dirty="0" smtClean="0"/>
              <a:t/>
            </a:r>
            <a:br>
              <a:rPr lang="en-US" b="1" dirty="0" smtClean="0"/>
            </a:br>
            <a:r>
              <a:rPr lang="en-US" i="1" dirty="0" smtClean="0"/>
              <a:t> </a:t>
            </a:r>
            <a:r>
              <a:rPr lang="en-US" i="1" dirty="0" err="1" smtClean="0"/>
              <a:t>Internetalgoritmer</a:t>
            </a:r>
            <a:r>
              <a:rPr lang="en-US" i="1" dirty="0" smtClean="0"/>
              <a:t/>
            </a:r>
            <a:br>
              <a:rPr lang="en-US" i="1" dirty="0" smtClean="0"/>
            </a:br>
            <a:r>
              <a:rPr lang="en-US" i="1" dirty="0"/>
              <a:t/>
            </a:r>
            <a:br>
              <a:rPr lang="en-US" i="1" dirty="0"/>
            </a:br>
            <a:r>
              <a:rPr lang="en-US" dirty="0" err="1" smtClean="0"/>
              <a:t>MapReduce</a:t>
            </a:r>
            <a:endParaRPr lang="en-US" dirty="0"/>
          </a:p>
        </p:txBody>
      </p:sp>
      <p:sp>
        <p:nvSpPr>
          <p:cNvPr id="3" name="Subtitle 2"/>
          <p:cNvSpPr>
            <a:spLocks noGrp="1"/>
          </p:cNvSpPr>
          <p:nvPr>
            <p:ph type="subTitle" idx="1"/>
          </p:nvPr>
        </p:nvSpPr>
        <p:spPr>
          <a:xfrm>
            <a:off x="1475656" y="5805264"/>
            <a:ext cx="6400800" cy="864096"/>
          </a:xfrm>
        </p:spPr>
        <p:txBody>
          <a:bodyPr>
            <a:normAutofit/>
          </a:bodyPr>
          <a:lstStyle/>
          <a:p>
            <a:r>
              <a:rPr lang="da-DK" dirty="0" smtClean="0"/>
              <a:t>Gerth </a:t>
            </a:r>
            <a:r>
              <a:rPr lang="da-DK" dirty="0" err="1" smtClean="0"/>
              <a:t>Stølting</a:t>
            </a:r>
            <a:r>
              <a:rPr lang="da-DK" dirty="0" smtClean="0"/>
              <a:t> Brodal</a:t>
            </a:r>
          </a:p>
        </p:txBody>
      </p:sp>
    </p:spTree>
    <p:extLst>
      <p:ext uri="{BB962C8B-B14F-4D97-AF65-F5344CB8AC3E}">
        <p14:creationId xmlns:p14="http://schemas.microsoft.com/office/powerpoint/2010/main" val="7214882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 </a:t>
            </a:r>
            <a:r>
              <a:rPr lang="en-US" b="1" dirty="0" err="1" smtClean="0"/>
              <a:t>søgemaskines</a:t>
            </a:r>
            <a:r>
              <a:rPr lang="en-US" b="1" dirty="0" smtClean="0"/>
              <a:t> dele</a:t>
            </a:r>
          </a:p>
        </p:txBody>
      </p:sp>
      <p:sp>
        <p:nvSpPr>
          <p:cNvPr id="3" name="Content Placeholder 2"/>
          <p:cNvSpPr>
            <a:spLocks noGrp="1"/>
          </p:cNvSpPr>
          <p:nvPr>
            <p:ph idx="1"/>
          </p:nvPr>
        </p:nvSpPr>
        <p:spPr>
          <a:xfrm>
            <a:off x="1249288" y="1600200"/>
            <a:ext cx="7571184" cy="4525963"/>
          </a:xfrm>
        </p:spPr>
        <p:txBody>
          <a:bodyPr>
            <a:normAutofit fontScale="85000" lnSpcReduction="10000"/>
          </a:bodyPr>
          <a:lstStyle/>
          <a:p>
            <a:pPr>
              <a:buNone/>
            </a:pPr>
            <a:r>
              <a:rPr lang="en-US" b="1" dirty="0" err="1" smtClean="0"/>
              <a:t>Indsamling</a:t>
            </a:r>
            <a:r>
              <a:rPr lang="en-US" b="1" dirty="0" smtClean="0"/>
              <a:t> </a:t>
            </a:r>
            <a:r>
              <a:rPr lang="en-US" b="1" dirty="0" err="1" smtClean="0"/>
              <a:t>af</a:t>
            </a:r>
            <a:r>
              <a:rPr lang="en-US" b="1" dirty="0" smtClean="0"/>
              <a:t> data</a:t>
            </a:r>
          </a:p>
          <a:p>
            <a:pPr marL="715963" indent="-354013"/>
            <a:r>
              <a:rPr lang="en-US" dirty="0" err="1" smtClean="0">
                <a:solidFill>
                  <a:srgbClr val="C00000"/>
                </a:solidFill>
              </a:rPr>
              <a:t>Webcrawling</a:t>
            </a:r>
            <a:r>
              <a:rPr lang="en-US" dirty="0" smtClean="0"/>
              <a:t> (</a:t>
            </a:r>
            <a:r>
              <a:rPr lang="en-US" dirty="0" err="1" smtClean="0"/>
              <a:t>gennemløb</a:t>
            </a:r>
            <a:r>
              <a:rPr lang="en-US" dirty="0" smtClean="0"/>
              <a:t> </a:t>
            </a:r>
            <a:r>
              <a:rPr lang="en-US" dirty="0" err="1" smtClean="0"/>
              <a:t>af</a:t>
            </a:r>
            <a:r>
              <a:rPr lang="en-US" dirty="0" smtClean="0"/>
              <a:t> internet)</a:t>
            </a:r>
          </a:p>
          <a:p>
            <a:pPr>
              <a:buNone/>
            </a:pPr>
            <a:r>
              <a:rPr lang="en-US" b="1" dirty="0" err="1" smtClean="0"/>
              <a:t>Indeksering</a:t>
            </a:r>
            <a:r>
              <a:rPr lang="en-US" b="1" dirty="0" smtClean="0"/>
              <a:t> data</a:t>
            </a:r>
          </a:p>
          <a:p>
            <a:pPr marL="715963" indent="-354013"/>
            <a:r>
              <a:rPr lang="en-US" dirty="0" err="1" smtClean="0">
                <a:solidFill>
                  <a:srgbClr val="C00000"/>
                </a:solidFill>
              </a:rPr>
              <a:t>Parsning</a:t>
            </a:r>
            <a:r>
              <a:rPr lang="en-US" dirty="0" smtClean="0"/>
              <a:t> </a:t>
            </a:r>
            <a:r>
              <a:rPr lang="en-US" dirty="0" err="1" smtClean="0"/>
              <a:t>af</a:t>
            </a:r>
            <a:r>
              <a:rPr lang="en-US" dirty="0" smtClean="0"/>
              <a:t> </a:t>
            </a:r>
            <a:r>
              <a:rPr lang="en-US" dirty="0" err="1" smtClean="0"/>
              <a:t>dokumenter</a:t>
            </a:r>
            <a:endParaRPr lang="en-US" dirty="0" smtClean="0"/>
          </a:p>
          <a:p>
            <a:pPr marL="715963" indent="-354013"/>
            <a:r>
              <a:rPr lang="en-US" dirty="0" err="1" smtClean="0">
                <a:solidFill>
                  <a:srgbClr val="C00000"/>
                </a:solidFill>
              </a:rPr>
              <a:t>Leksikon</a:t>
            </a:r>
            <a:r>
              <a:rPr lang="en-US" dirty="0" smtClean="0"/>
              <a:t>: </a:t>
            </a:r>
            <a:r>
              <a:rPr lang="en-US" dirty="0" err="1" smtClean="0"/>
              <a:t>indeks</a:t>
            </a:r>
            <a:r>
              <a:rPr lang="en-US" dirty="0" smtClean="0"/>
              <a:t> (</a:t>
            </a:r>
            <a:r>
              <a:rPr lang="en-US" dirty="0" err="1" smtClean="0"/>
              <a:t>ordbog</a:t>
            </a:r>
            <a:r>
              <a:rPr lang="en-US" dirty="0" smtClean="0"/>
              <a:t>) over </a:t>
            </a:r>
            <a:r>
              <a:rPr lang="en-US" dirty="0" err="1" smtClean="0"/>
              <a:t>alle</a:t>
            </a:r>
            <a:r>
              <a:rPr lang="en-US" dirty="0" smtClean="0"/>
              <a:t> </a:t>
            </a:r>
            <a:r>
              <a:rPr lang="en-US" dirty="0" err="1" smtClean="0"/>
              <a:t>ord</a:t>
            </a:r>
            <a:r>
              <a:rPr lang="en-US" dirty="0" smtClean="0"/>
              <a:t> </a:t>
            </a:r>
            <a:r>
              <a:rPr lang="en-US" dirty="0" err="1" smtClean="0"/>
              <a:t>mødt</a:t>
            </a:r>
            <a:endParaRPr lang="en-US" dirty="0" smtClean="0"/>
          </a:p>
          <a:p>
            <a:pPr marL="715963" indent="-354013"/>
            <a:r>
              <a:rPr lang="en-US" dirty="0" err="1" smtClean="0">
                <a:solidFill>
                  <a:srgbClr val="C00000"/>
                </a:solidFill>
              </a:rPr>
              <a:t>Inverteret</a:t>
            </a:r>
            <a:r>
              <a:rPr lang="en-US" dirty="0" smtClean="0">
                <a:solidFill>
                  <a:srgbClr val="C00000"/>
                </a:solidFill>
              </a:rPr>
              <a:t> </a:t>
            </a:r>
            <a:r>
              <a:rPr lang="en-US" dirty="0" err="1" smtClean="0">
                <a:solidFill>
                  <a:srgbClr val="C00000"/>
                </a:solidFill>
              </a:rPr>
              <a:t>fil</a:t>
            </a:r>
            <a:r>
              <a:rPr lang="en-US" dirty="0" smtClean="0"/>
              <a:t>: for </a:t>
            </a:r>
            <a:r>
              <a:rPr lang="en-US" dirty="0" err="1" smtClean="0"/>
              <a:t>alle</a:t>
            </a:r>
            <a:r>
              <a:rPr lang="en-US" dirty="0" smtClean="0"/>
              <a:t> </a:t>
            </a:r>
            <a:r>
              <a:rPr lang="en-US" dirty="0" err="1" smtClean="0"/>
              <a:t>ord</a:t>
            </a:r>
            <a:r>
              <a:rPr lang="en-US" dirty="0" smtClean="0"/>
              <a:t> </a:t>
            </a:r>
            <a:r>
              <a:rPr lang="en-US" dirty="0" err="1" smtClean="0"/>
              <a:t>i</a:t>
            </a:r>
            <a:r>
              <a:rPr lang="en-US" dirty="0" smtClean="0"/>
              <a:t> </a:t>
            </a:r>
            <a:r>
              <a:rPr lang="en-US" dirty="0" err="1" smtClean="0"/>
              <a:t>leksikon</a:t>
            </a:r>
            <a:r>
              <a:rPr lang="en-US" dirty="0" smtClean="0"/>
              <a:t>, </a:t>
            </a:r>
            <a:r>
              <a:rPr lang="en-US" dirty="0" err="1" smtClean="0"/>
              <a:t>angiv</a:t>
            </a:r>
            <a:r>
              <a:rPr lang="en-US" dirty="0" smtClean="0"/>
              <a:t> </a:t>
            </a:r>
            <a:r>
              <a:rPr lang="en-US" dirty="0" err="1" smtClean="0"/>
              <a:t>i</a:t>
            </a:r>
            <a:r>
              <a:rPr lang="en-US" dirty="0" smtClean="0"/>
              <a:t> </a:t>
            </a:r>
            <a:r>
              <a:rPr lang="en-US" dirty="0" err="1" smtClean="0"/>
              <a:t>hvilke</a:t>
            </a:r>
            <a:r>
              <a:rPr lang="en-US" dirty="0" smtClean="0"/>
              <a:t> </a:t>
            </a:r>
            <a:r>
              <a:rPr lang="en-US" dirty="0" err="1" smtClean="0"/>
              <a:t>dokumenter</a:t>
            </a:r>
            <a:r>
              <a:rPr lang="en-US" dirty="0" smtClean="0"/>
              <a:t> de </a:t>
            </a:r>
            <a:r>
              <a:rPr lang="en-US" dirty="0" err="1" smtClean="0"/>
              <a:t>findes</a:t>
            </a:r>
            <a:endParaRPr lang="en-US" dirty="0" smtClean="0"/>
          </a:p>
          <a:p>
            <a:pPr>
              <a:buNone/>
            </a:pPr>
            <a:r>
              <a:rPr lang="en-US" b="1" dirty="0" err="1" smtClean="0"/>
              <a:t>Søgning</a:t>
            </a:r>
            <a:r>
              <a:rPr lang="en-US" b="1" dirty="0" smtClean="0"/>
              <a:t> </a:t>
            </a:r>
            <a:r>
              <a:rPr lang="en-US" b="1" dirty="0" err="1" smtClean="0"/>
              <a:t>i</a:t>
            </a:r>
            <a:r>
              <a:rPr lang="en-US" b="1" dirty="0" smtClean="0"/>
              <a:t> data</a:t>
            </a:r>
          </a:p>
          <a:p>
            <a:pPr marL="715963" indent="-354013"/>
            <a:r>
              <a:rPr lang="en-US" dirty="0" smtClean="0"/>
              <a:t>Find </a:t>
            </a:r>
            <a:r>
              <a:rPr lang="en-US" dirty="0" err="1" smtClean="0"/>
              <a:t>alle</a:t>
            </a:r>
            <a:r>
              <a:rPr lang="en-US" dirty="0" smtClean="0"/>
              <a:t> </a:t>
            </a:r>
            <a:r>
              <a:rPr lang="en-US" dirty="0" err="1" smtClean="0"/>
              <a:t>dokumenter</a:t>
            </a:r>
            <a:r>
              <a:rPr lang="en-US" dirty="0" smtClean="0"/>
              <a:t> med </a:t>
            </a:r>
            <a:r>
              <a:rPr lang="en-US" dirty="0" err="1" smtClean="0"/>
              <a:t>søgeordene</a:t>
            </a:r>
            <a:endParaRPr lang="en-US" dirty="0" smtClean="0"/>
          </a:p>
          <a:p>
            <a:pPr marL="715963" indent="-354013"/>
            <a:r>
              <a:rPr lang="en-US" dirty="0" smtClean="0">
                <a:solidFill>
                  <a:srgbClr val="C00000"/>
                </a:solidFill>
              </a:rPr>
              <a:t>Rank</a:t>
            </a:r>
            <a:r>
              <a:rPr lang="en-US" dirty="0" smtClean="0"/>
              <a:t> </a:t>
            </a:r>
            <a:r>
              <a:rPr lang="en-US" dirty="0" err="1" smtClean="0"/>
              <a:t>dokumenterne</a:t>
            </a:r>
            <a:endParaRPr lang="en-US" dirty="0" smtClean="0"/>
          </a:p>
          <a:p>
            <a:pPr>
              <a:buNone/>
            </a:pPr>
            <a:endParaRPr lang="en-US" dirty="0"/>
          </a:p>
        </p:txBody>
      </p:sp>
      <p:sp>
        <p:nvSpPr>
          <p:cNvPr id="4" name="Right Arrow 3"/>
          <p:cNvSpPr/>
          <p:nvPr/>
        </p:nvSpPr>
        <p:spPr>
          <a:xfrm>
            <a:off x="683568" y="3845006"/>
            <a:ext cx="864096" cy="504056"/>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Right Arrow 4"/>
          <p:cNvSpPr/>
          <p:nvPr/>
        </p:nvSpPr>
        <p:spPr>
          <a:xfrm>
            <a:off x="683568" y="5533274"/>
            <a:ext cx="864096" cy="504056"/>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5392" y="1744216"/>
            <a:ext cx="5554960" cy="1972816"/>
          </a:xfrm>
        </p:spPr>
        <p:txBody>
          <a:bodyPr>
            <a:normAutofit/>
          </a:bodyPr>
          <a:lstStyle/>
          <a:p>
            <a:pPr>
              <a:buNone/>
            </a:pPr>
            <a:r>
              <a:rPr lang="da-DK" dirty="0" smtClean="0"/>
              <a:t>Input:	</a:t>
            </a:r>
            <a:r>
              <a:rPr lang="da-DK" dirty="0" smtClean="0">
                <a:solidFill>
                  <a:srgbClr val="00B050"/>
                </a:solidFill>
              </a:rPr>
              <a:t>List[</a:t>
            </a:r>
            <a:r>
              <a:rPr lang="da-DK" dirty="0" smtClean="0"/>
              <a:t> (URL, tekst) </a:t>
            </a:r>
            <a:r>
              <a:rPr lang="da-DK" dirty="0" smtClean="0">
                <a:solidFill>
                  <a:srgbClr val="00B050"/>
                </a:solidFill>
              </a:rPr>
              <a:t>]</a:t>
            </a:r>
          </a:p>
          <a:p>
            <a:pPr>
              <a:buNone/>
            </a:pPr>
            <a:r>
              <a:rPr lang="da-DK" dirty="0" smtClean="0"/>
              <a:t>Output:	</a:t>
            </a:r>
            <a:r>
              <a:rPr lang="da-DK" dirty="0" smtClean="0">
                <a:solidFill>
                  <a:srgbClr val="00B050"/>
                </a:solidFill>
              </a:rPr>
              <a:t>List[</a:t>
            </a:r>
            <a:r>
              <a:rPr lang="da-DK" dirty="0" smtClean="0"/>
              <a:t> (Ord, URL’er) </a:t>
            </a:r>
            <a:r>
              <a:rPr lang="da-DK" dirty="0" smtClean="0">
                <a:solidFill>
                  <a:srgbClr val="00B050"/>
                </a:solidFill>
              </a:rPr>
              <a:t>]</a:t>
            </a:r>
          </a:p>
        </p:txBody>
      </p:sp>
      <p:sp>
        <p:nvSpPr>
          <p:cNvPr id="4" name="Title 1"/>
          <p:cNvSpPr>
            <a:spLocks noGrp="1"/>
          </p:cNvSpPr>
          <p:nvPr>
            <p:ph type="title"/>
          </p:nvPr>
        </p:nvSpPr>
        <p:spPr>
          <a:xfrm>
            <a:off x="457200" y="274638"/>
            <a:ext cx="8229600" cy="1143000"/>
          </a:xfrm>
        </p:spPr>
        <p:txBody>
          <a:bodyPr/>
          <a:lstStyle/>
          <a:p>
            <a:r>
              <a:rPr lang="en-US" b="1" dirty="0" err="1" smtClean="0"/>
              <a:t>Inverteret</a:t>
            </a:r>
            <a:r>
              <a:rPr lang="en-US" b="1" dirty="0" smtClean="0"/>
              <a:t> </a:t>
            </a:r>
            <a:r>
              <a:rPr lang="en-US" b="1" dirty="0" err="1" smtClean="0"/>
              <a:t>fil</a:t>
            </a:r>
            <a:endParaRPr lang="en-US" b="1" dirty="0" smtClean="0"/>
          </a:p>
        </p:txBody>
      </p:sp>
      <p:sp>
        <p:nvSpPr>
          <p:cNvPr id="5" name="Content Placeholder 2"/>
          <p:cNvSpPr txBox="1">
            <a:spLocks/>
          </p:cNvSpPr>
          <p:nvPr/>
        </p:nvSpPr>
        <p:spPr>
          <a:xfrm>
            <a:off x="611560" y="3933056"/>
            <a:ext cx="7920880" cy="2304256"/>
          </a:xfrm>
          <a:prstGeom prst="rect">
            <a:avLst/>
          </a:prstGeom>
          <a:solidFill>
            <a:srgbClr val="FFFF00"/>
          </a:solidFill>
          <a:ln w="3175">
            <a:solidFill>
              <a:schemeClr val="tx1"/>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
                <a:srgbClr val="C00000"/>
              </a:buClr>
              <a:buSzTx/>
              <a:buFont typeface="Arial" pitchFamily="34" charset="0"/>
              <a:buNone/>
              <a:tabLst/>
              <a:defRPr/>
            </a:pPr>
            <a:r>
              <a:rPr kumimoji="0" lang="da-DK" sz="2400" b="1" i="0" u="none" strike="noStrike" kern="1200" cap="none" spc="0" normalizeH="0" baseline="0" noProof="0" dirty="0" err="1" smtClean="0">
                <a:ln>
                  <a:noFill/>
                </a:ln>
                <a:solidFill>
                  <a:schemeClr val="tx1"/>
                </a:solidFill>
                <a:effectLst/>
                <a:uLnTx/>
                <a:uFillTx/>
                <a:latin typeface="+mn-lt"/>
                <a:ea typeface="+mn-ea"/>
                <a:cs typeface="+mn-cs"/>
              </a:rPr>
              <a:t>Map</a:t>
            </a:r>
            <a:r>
              <a:rPr kumimoji="0" lang="da-DK" sz="24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
                <a:srgbClr val="C00000"/>
              </a:buClr>
              <a:buSzTx/>
              <a:buFont typeface="Arial" pitchFamily="34" charset="0"/>
              <a:buNone/>
              <a:tabLst/>
              <a:defRPr/>
            </a:pPr>
            <a:r>
              <a:rPr kumimoji="0" lang="da-DK" sz="2400" b="0" i="0" u="none" strike="noStrike" kern="1200" cap="none" spc="0" normalizeH="0" baseline="0" noProof="0" dirty="0" smtClean="0">
                <a:ln>
                  <a:noFill/>
                </a:ln>
                <a:solidFill>
                  <a:schemeClr val="tx1"/>
                </a:solidFill>
                <a:effectLst/>
                <a:uLnTx/>
                <a:uFillTx/>
                <a:latin typeface="+mn-lt"/>
                <a:ea typeface="+mn-ea"/>
                <a:cs typeface="+mn-cs"/>
              </a:rPr>
              <a:t>	(URL, tekst) </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a:t>
            </a:r>
            <a:r>
              <a:rPr kumimoji="0" lang="da-DK" sz="2400" b="0" i="0" u="none" strike="noStrike" kern="1200" cap="none" spc="0" normalizeH="0" baseline="0" noProof="0" dirty="0" smtClean="0">
                <a:ln>
                  <a:noFill/>
                </a:ln>
                <a:solidFill>
                  <a:srgbClr val="00B050"/>
                </a:solidFill>
                <a:effectLst/>
                <a:uLnTx/>
                <a:uFillTx/>
                <a:latin typeface="+mn-lt"/>
                <a:ea typeface="+mn-ea"/>
                <a:cs typeface="+mn-cs"/>
                <a:sym typeface="Symbol"/>
              </a:rPr>
              <a:t>[</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(ord</a:t>
            </a:r>
            <a:r>
              <a:rPr kumimoji="0" lang="da-DK" sz="2400" b="0" i="0" u="none" strike="noStrike" kern="1200" cap="none" spc="0" normalizeH="0" baseline="-25000" noProof="0" dirty="0" smtClean="0">
                <a:ln>
                  <a:noFill/>
                </a:ln>
                <a:solidFill>
                  <a:schemeClr val="tx1"/>
                </a:solidFill>
                <a:effectLst/>
                <a:uLnTx/>
                <a:uFillTx/>
                <a:latin typeface="+mn-lt"/>
                <a:ea typeface="+mn-ea"/>
                <a:cs typeface="+mn-cs"/>
                <a:sym typeface="Symbol"/>
              </a:rPr>
              <a:t>1</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URL),..., (</a:t>
            </a:r>
            <a:r>
              <a:rPr kumimoji="0" lang="da-DK" sz="2400" b="0" i="0" u="none" strike="noStrike" kern="1200" cap="none" spc="0" normalizeH="0" baseline="0" noProof="0" dirty="0" err="1" smtClean="0">
                <a:ln>
                  <a:noFill/>
                </a:ln>
                <a:solidFill>
                  <a:schemeClr val="tx1"/>
                </a:solidFill>
                <a:effectLst/>
                <a:uLnTx/>
                <a:uFillTx/>
                <a:latin typeface="+mn-lt"/>
                <a:ea typeface="+mn-ea"/>
                <a:cs typeface="+mn-cs"/>
                <a:sym typeface="Symbol"/>
              </a:rPr>
              <a:t>ord</a:t>
            </a:r>
            <a:r>
              <a:rPr kumimoji="0" lang="da-DK" sz="2400" b="0" i="1" u="none" strike="noStrike" kern="1200" cap="none" spc="0" normalizeH="0" baseline="-25000" noProof="0" dirty="0" err="1" smtClean="0">
                <a:ln>
                  <a:noFill/>
                </a:ln>
                <a:solidFill>
                  <a:schemeClr val="tx1"/>
                </a:solidFill>
                <a:effectLst/>
                <a:uLnTx/>
                <a:uFillTx/>
                <a:latin typeface="+mn-lt"/>
                <a:ea typeface="+mn-ea"/>
                <a:cs typeface="+mn-cs"/>
                <a:sym typeface="Symbol"/>
              </a:rPr>
              <a:t>k</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URL) </a:t>
            </a:r>
            <a:r>
              <a:rPr kumimoji="0" lang="da-DK" sz="2400" b="0" i="0" u="none" strike="noStrike" kern="1200" cap="none" spc="0" normalizeH="0" baseline="0" noProof="0" dirty="0" smtClean="0">
                <a:ln>
                  <a:noFill/>
                </a:ln>
                <a:solidFill>
                  <a:srgbClr val="00B050"/>
                </a:solidFill>
                <a:effectLst/>
                <a:uLnTx/>
                <a:uFillTx/>
                <a:latin typeface="+mn-lt"/>
                <a:ea typeface="+mn-ea"/>
                <a:cs typeface="+mn-cs"/>
                <a:sym typeface="Symbol"/>
              </a:rPr>
              <a:t>]</a:t>
            </a:r>
          </a:p>
          <a:p>
            <a:pPr marL="342900" marR="0" lvl="0" indent="-342900" algn="l" defTabSz="914400" rtl="0" eaLnBrk="1" fontAlgn="auto" latinLnBrk="0" hangingPunct="1">
              <a:lnSpc>
                <a:spcPct val="100000"/>
              </a:lnSpc>
              <a:spcBef>
                <a:spcPct val="20000"/>
              </a:spcBef>
              <a:spcAft>
                <a:spcPts val="0"/>
              </a:spcAft>
              <a:buClr>
                <a:srgbClr val="C00000"/>
              </a:buClr>
              <a:buSzTx/>
              <a:buFont typeface="Arial" pitchFamily="34" charset="0"/>
              <a:buNone/>
              <a:tabLst/>
              <a:defRPr/>
            </a:pPr>
            <a:endParaRPr kumimoji="0" lang="da-DK" sz="2400" b="1" i="0" u="none" strike="noStrike" kern="1200" cap="none" spc="0" normalizeH="0" baseline="0" noProof="0" dirty="0" smtClean="0">
              <a:ln>
                <a:noFill/>
              </a:ln>
              <a:solidFill>
                <a:schemeClr val="tx1"/>
              </a:solidFill>
              <a:effectLst/>
              <a:uLnTx/>
              <a:uFillTx/>
              <a:latin typeface="+mn-lt"/>
              <a:ea typeface="+mn-ea"/>
              <a:cs typeface="+mn-cs"/>
              <a:sym typeface="Symbol"/>
            </a:endParaRPr>
          </a:p>
          <a:p>
            <a:pPr marL="342900" marR="0" lvl="0" indent="-342900" algn="l" defTabSz="914400" rtl="0" eaLnBrk="1" fontAlgn="auto" latinLnBrk="0" hangingPunct="1">
              <a:lnSpc>
                <a:spcPct val="100000"/>
              </a:lnSpc>
              <a:spcBef>
                <a:spcPct val="20000"/>
              </a:spcBef>
              <a:spcAft>
                <a:spcPts val="0"/>
              </a:spcAft>
              <a:buClr>
                <a:srgbClr val="C00000"/>
              </a:buClr>
              <a:buSzTx/>
              <a:buFont typeface="Arial" pitchFamily="34" charset="0"/>
              <a:buNone/>
              <a:tabLst/>
              <a:defRPr/>
            </a:pPr>
            <a:r>
              <a:rPr kumimoji="0" lang="da-DK" sz="2400" b="1" i="0" u="none" strike="noStrike" kern="1200" cap="none" spc="0" normalizeH="0" baseline="0" noProof="0" dirty="0" err="1" smtClean="0">
                <a:ln>
                  <a:noFill/>
                </a:ln>
                <a:solidFill>
                  <a:schemeClr val="tx1"/>
                </a:solidFill>
                <a:effectLst/>
                <a:uLnTx/>
                <a:uFillTx/>
                <a:latin typeface="+mn-lt"/>
                <a:ea typeface="+mn-ea"/>
                <a:cs typeface="+mn-cs"/>
                <a:sym typeface="Symbol"/>
              </a:rPr>
              <a:t>Reduce</a:t>
            </a:r>
            <a:r>
              <a:rPr kumimoji="0" lang="da-DK" sz="2400" b="1" i="0" u="none" strike="noStrike" kern="1200" cap="none" spc="0" normalizeH="0" baseline="0" noProof="0" dirty="0" smtClean="0">
                <a:ln>
                  <a:noFill/>
                </a:ln>
                <a:solidFill>
                  <a:schemeClr val="tx1"/>
                </a:solidFill>
                <a:effectLst/>
                <a:uLnTx/>
                <a:uFillTx/>
                <a:latin typeface="+mn-lt"/>
                <a:ea typeface="+mn-ea"/>
                <a:cs typeface="+mn-cs"/>
                <a:sym typeface="Symbol"/>
              </a:rPr>
              <a:t> </a:t>
            </a:r>
          </a:p>
          <a:p>
            <a:pPr marL="342900" lvl="0" indent="-342900">
              <a:spcBef>
                <a:spcPct val="20000"/>
              </a:spcBef>
              <a:buClr>
                <a:srgbClr val="C00000"/>
              </a:buClr>
            </a:pP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(ord, </a:t>
            </a:r>
            <a:r>
              <a:rPr kumimoji="0" lang="da-DK" sz="2400" b="0" i="0" u="none" strike="noStrike" kern="1200" cap="none" spc="0" normalizeH="0" baseline="0" noProof="0" dirty="0" smtClean="0">
                <a:ln>
                  <a:noFill/>
                </a:ln>
                <a:solidFill>
                  <a:srgbClr val="00B050"/>
                </a:solidFill>
                <a:effectLst/>
                <a:uLnTx/>
                <a:uFillTx/>
                <a:latin typeface="+mn-lt"/>
                <a:ea typeface="+mn-ea"/>
                <a:cs typeface="+mn-cs"/>
                <a:sym typeface="Symbol"/>
              </a:rPr>
              <a:t>[</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URL</a:t>
            </a:r>
            <a:r>
              <a:rPr kumimoji="0" lang="da-DK" sz="2400" b="0" i="0" u="none" strike="noStrike" kern="1200" cap="none" spc="0" normalizeH="0" baseline="-25000" noProof="0" dirty="0" smtClean="0">
                <a:ln>
                  <a:noFill/>
                </a:ln>
                <a:solidFill>
                  <a:schemeClr val="tx1"/>
                </a:solidFill>
                <a:effectLst/>
                <a:uLnTx/>
                <a:uFillTx/>
                <a:latin typeface="+mn-lt"/>
                <a:ea typeface="+mn-ea"/>
                <a:cs typeface="+mn-cs"/>
                <a:sym typeface="Symbol"/>
              </a:rPr>
              <a:t>1</a:t>
            </a:r>
            <a:r>
              <a:rPr kumimoji="0" lang="da-DK" sz="2400" b="0" i="0" u="none" strike="noStrike" kern="1200" cap="none" spc="0" normalizeH="0" baseline="0" noProof="0" dirty="0" smtClean="0">
                <a:ln>
                  <a:noFill/>
                </a:ln>
                <a:solidFill>
                  <a:schemeClr val="tx1"/>
                </a:solidFill>
                <a:effectLst/>
                <a:uLnTx/>
                <a:uFillTx/>
                <a:latin typeface="+mn-lt"/>
                <a:ea typeface="+mn-ea"/>
                <a:cs typeface="+mn-cs"/>
              </a:rPr>
              <a:t>,...</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a:t>
            </a:r>
            <a:r>
              <a:rPr kumimoji="0" lang="da-DK" sz="2400" b="0" i="0" u="none" strike="noStrike" kern="1200" cap="none" spc="0" normalizeH="0" baseline="0" noProof="0" dirty="0" err="1" smtClean="0">
                <a:ln>
                  <a:noFill/>
                </a:ln>
                <a:solidFill>
                  <a:schemeClr val="tx1"/>
                </a:solidFill>
                <a:effectLst/>
                <a:uLnTx/>
                <a:uFillTx/>
                <a:latin typeface="+mn-lt"/>
                <a:ea typeface="+mn-ea"/>
                <a:cs typeface="+mn-cs"/>
                <a:sym typeface="Symbol"/>
              </a:rPr>
              <a:t>URL</a:t>
            </a:r>
            <a:r>
              <a:rPr kumimoji="0" lang="da-DK" sz="2400" b="0" i="1" u="none" strike="noStrike" kern="1200" cap="none" spc="0" normalizeH="0" baseline="-25000" noProof="0" dirty="0" err="1" smtClean="0">
                <a:ln>
                  <a:noFill/>
                </a:ln>
                <a:solidFill>
                  <a:schemeClr val="tx1"/>
                </a:solidFill>
                <a:effectLst/>
                <a:uLnTx/>
                <a:uFillTx/>
                <a:latin typeface="+mn-lt"/>
                <a:ea typeface="+mn-ea"/>
                <a:cs typeface="+mn-cs"/>
                <a:sym typeface="Symbol"/>
              </a:rPr>
              <a:t>m</a:t>
            </a:r>
            <a:r>
              <a:rPr kumimoji="0" lang="da-DK" sz="2400" b="0" i="1" u="none" strike="noStrike" kern="1200" cap="none" spc="0" normalizeH="0" baseline="-25000" noProof="0" dirty="0" smtClean="0">
                <a:ln>
                  <a:noFill/>
                </a:ln>
                <a:solidFill>
                  <a:schemeClr val="tx1"/>
                </a:solidFill>
                <a:effectLst/>
                <a:uLnTx/>
                <a:uFillTx/>
                <a:latin typeface="+mn-lt"/>
                <a:ea typeface="+mn-ea"/>
                <a:cs typeface="+mn-cs"/>
                <a:sym typeface="Symbol"/>
              </a:rPr>
              <a:t> </a:t>
            </a:r>
            <a:r>
              <a:rPr kumimoji="0" lang="da-DK" sz="2400" b="0" i="0" u="none" strike="noStrike" kern="1200" cap="none" spc="0" normalizeH="0" baseline="0" noProof="0" dirty="0" smtClean="0">
                <a:ln>
                  <a:noFill/>
                </a:ln>
                <a:solidFill>
                  <a:srgbClr val="00B050"/>
                </a:solidFill>
                <a:effectLst/>
                <a:uLnTx/>
                <a:uFillTx/>
                <a:latin typeface="+mn-lt"/>
                <a:ea typeface="+mn-ea"/>
                <a:cs typeface="+mn-cs"/>
              </a:rPr>
              <a:t>]</a:t>
            </a:r>
            <a:r>
              <a:rPr kumimoji="0" lang="da-DK" sz="2400" b="0" i="0" u="none" strike="noStrike" kern="1200" cap="none" spc="0" normalizeH="0" baseline="0" noProof="0" dirty="0" smtClean="0">
                <a:ln>
                  <a:noFill/>
                </a:ln>
                <a:solidFill>
                  <a:schemeClr val="tx1"/>
                </a:solidFill>
                <a:effectLst/>
                <a:uLnTx/>
                <a:uFillTx/>
                <a:latin typeface="+mn-lt"/>
                <a:ea typeface="+mn-ea"/>
                <a:cs typeface="+mn-cs"/>
              </a:rPr>
              <a:t> ) </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a:t>
            </a:r>
            <a:r>
              <a:rPr kumimoji="0" lang="da-DK" sz="2400" b="0" i="0" u="none" strike="noStrike" kern="1200" cap="none" spc="0" normalizeH="0" baseline="0" noProof="0" dirty="0" smtClean="0">
                <a:ln>
                  <a:noFill/>
                </a:ln>
                <a:solidFill>
                  <a:srgbClr val="00B050"/>
                </a:solidFill>
                <a:effectLst/>
                <a:uLnTx/>
                <a:uFillTx/>
                <a:latin typeface="+mn-lt"/>
                <a:ea typeface="+mn-ea"/>
                <a:cs typeface="+mn-cs"/>
                <a:sym typeface="Symbol"/>
              </a:rPr>
              <a:t>[</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(ord, ”URL</a:t>
            </a:r>
            <a:r>
              <a:rPr kumimoji="0" lang="da-DK" sz="2400" b="0" i="0" u="none" strike="noStrike" kern="1200" cap="none" spc="0" normalizeH="0" baseline="-25000" noProof="0" dirty="0" smtClean="0">
                <a:ln>
                  <a:noFill/>
                </a:ln>
                <a:solidFill>
                  <a:schemeClr val="tx1"/>
                </a:solidFill>
                <a:effectLst/>
                <a:uLnTx/>
                <a:uFillTx/>
                <a:latin typeface="+mn-lt"/>
                <a:ea typeface="+mn-ea"/>
                <a:cs typeface="+mn-cs"/>
                <a:sym typeface="Symbol"/>
              </a:rPr>
              <a:t>1</a:t>
            </a:r>
            <a:r>
              <a:rPr lang="da-DK" sz="2400" dirty="0" smtClean="0"/>
              <a:t>,...,</a:t>
            </a:r>
            <a:r>
              <a:rPr kumimoji="0" lang="da-DK" sz="2400" b="0" i="0" u="none" strike="noStrike" kern="1200" cap="none" spc="0" normalizeH="0" baseline="0" noProof="0" dirty="0" err="1" smtClean="0">
                <a:ln>
                  <a:noFill/>
                </a:ln>
                <a:solidFill>
                  <a:schemeClr val="tx1"/>
                </a:solidFill>
                <a:effectLst/>
                <a:uLnTx/>
                <a:uFillTx/>
                <a:latin typeface="+mn-lt"/>
                <a:ea typeface="+mn-ea"/>
                <a:cs typeface="+mn-cs"/>
                <a:sym typeface="Symbol"/>
              </a:rPr>
              <a:t>URL</a:t>
            </a:r>
            <a:r>
              <a:rPr kumimoji="0" lang="da-DK" sz="2400" b="0" i="1" u="none" strike="noStrike" kern="1200" cap="none" spc="0" normalizeH="0" baseline="-25000" noProof="0" dirty="0" err="1" smtClean="0">
                <a:ln>
                  <a:noFill/>
                </a:ln>
                <a:solidFill>
                  <a:schemeClr val="tx1"/>
                </a:solidFill>
                <a:effectLst/>
                <a:uLnTx/>
                <a:uFillTx/>
                <a:latin typeface="+mn-lt"/>
                <a:ea typeface="+mn-ea"/>
                <a:cs typeface="+mn-cs"/>
                <a:sym typeface="Symbol"/>
              </a:rPr>
              <a:t>m</a:t>
            </a:r>
            <a:r>
              <a:rPr kumimoji="0" lang="da-DK" sz="2400" b="0" i="1" u="none" strike="noStrike" kern="1200" cap="none" spc="0" normalizeH="0" noProof="0" dirty="0" smtClean="0">
                <a:ln>
                  <a:noFill/>
                </a:ln>
                <a:solidFill>
                  <a:schemeClr val="tx1"/>
                </a:solidFill>
                <a:effectLst/>
                <a:uLnTx/>
                <a:uFillTx/>
                <a:latin typeface="+mn-lt"/>
                <a:ea typeface="+mn-ea"/>
                <a:cs typeface="+mn-cs"/>
                <a:sym typeface="Symbol"/>
              </a:rPr>
              <a:t>”</a:t>
            </a:r>
            <a:r>
              <a:rPr kumimoji="0" lang="da-DK" sz="2400" b="0" i="0" u="none" strike="noStrike" kern="1200" cap="none" spc="0" normalizeH="0" baseline="0" noProof="0" dirty="0" smtClean="0">
                <a:ln>
                  <a:noFill/>
                </a:ln>
                <a:solidFill>
                  <a:schemeClr val="tx1"/>
                </a:solidFill>
                <a:effectLst/>
                <a:uLnTx/>
                <a:uFillTx/>
                <a:latin typeface="+mn-lt"/>
                <a:ea typeface="+mn-ea"/>
                <a:cs typeface="+mn-cs"/>
              </a:rPr>
              <a:t>) </a:t>
            </a:r>
            <a:r>
              <a:rPr kumimoji="0" lang="da-DK" sz="2400" b="0" i="0" u="none" strike="noStrike" kern="1200" cap="none" spc="0" normalizeH="0" baseline="0" noProof="0" dirty="0" smtClean="0">
                <a:ln>
                  <a:noFill/>
                </a:ln>
                <a:solidFill>
                  <a:srgbClr val="00B050"/>
                </a:solidFill>
                <a:effectLst/>
                <a:uLnTx/>
                <a:uFillTx/>
                <a:latin typeface="+mn-lt"/>
                <a:ea typeface="+mn-ea"/>
                <a:cs typeface="+mn-cs"/>
              </a:rPr>
              <a:t>]</a:t>
            </a:r>
            <a:endParaRPr kumimoji="0" lang="en-US" sz="2400" b="0" i="0" u="none" strike="noStrike" kern="1200" cap="none" spc="0" normalizeH="0" baseline="0" noProof="0" dirty="0" smtClean="0">
              <a:ln>
                <a:noFill/>
              </a:ln>
              <a:solidFill>
                <a:srgbClr val="00B05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rgbClr val="C00000"/>
              </a:buClr>
              <a:buSzTx/>
              <a:buFont typeface="Arial" pitchFamily="34" charset="0"/>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2267744" y="6309320"/>
            <a:ext cx="5760640" cy="720080"/>
          </a:xfrm>
          <a:prstGeom prst="rect">
            <a:avLst/>
          </a:prstGeom>
          <a:noFill/>
          <a:ln w="3175">
            <a:no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
                <a:srgbClr val="C00000"/>
              </a:buClr>
              <a:buSzTx/>
              <a:buFont typeface="Arial" pitchFamily="34" charset="0"/>
              <a:buNone/>
              <a:tabLst/>
              <a:defRPr/>
            </a:pPr>
            <a:r>
              <a:rPr kumimoji="0" lang="da-DK" sz="2400" b="0" i="0" u="none" strike="noStrike" kern="1200" cap="none" spc="0" normalizeH="0" baseline="0" noProof="0" dirty="0" smtClean="0">
                <a:ln>
                  <a:noFill/>
                </a:ln>
                <a:solidFill>
                  <a:schemeClr val="tx1"/>
                </a:solidFill>
                <a:effectLst/>
                <a:uLnTx/>
                <a:uFillTx/>
                <a:latin typeface="+mn-lt"/>
                <a:ea typeface="+mn-ea"/>
                <a:cs typeface="+mn-cs"/>
              </a:rPr>
              <a:t>tekst = ”</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ord</a:t>
            </a:r>
            <a:r>
              <a:rPr kumimoji="0" lang="da-DK" sz="2400" b="0" i="0" u="none" strike="noStrike" kern="1200" cap="none" spc="0" normalizeH="0" baseline="-25000" noProof="0" dirty="0" smtClean="0">
                <a:ln>
                  <a:noFill/>
                </a:ln>
                <a:solidFill>
                  <a:schemeClr val="tx1"/>
                </a:solidFill>
                <a:effectLst/>
                <a:uLnTx/>
                <a:uFillTx/>
                <a:latin typeface="+mn-lt"/>
                <a:ea typeface="+mn-ea"/>
                <a:cs typeface="+mn-cs"/>
                <a:sym typeface="Symbol"/>
              </a:rPr>
              <a:t>1</a:t>
            </a:r>
            <a:r>
              <a:rPr lang="da-DK" sz="2400" dirty="0" smtClean="0">
                <a:sym typeface="Symbol"/>
              </a:rPr>
              <a:t>, ord</a:t>
            </a:r>
            <a:r>
              <a:rPr lang="da-DK" sz="2400" baseline="-25000" dirty="0" smtClean="0">
                <a:sym typeface="Symbol"/>
              </a:rPr>
              <a:t>2</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 , </a:t>
            </a:r>
            <a:r>
              <a:rPr kumimoji="0" lang="da-DK" sz="2400" b="0" i="0" u="none" strike="noStrike" kern="1200" cap="none" spc="0" normalizeH="0" baseline="0" noProof="0" dirty="0" err="1" smtClean="0">
                <a:ln>
                  <a:noFill/>
                </a:ln>
                <a:solidFill>
                  <a:schemeClr val="tx1"/>
                </a:solidFill>
                <a:effectLst/>
                <a:uLnTx/>
                <a:uFillTx/>
                <a:latin typeface="+mn-lt"/>
                <a:ea typeface="+mn-ea"/>
                <a:cs typeface="+mn-cs"/>
                <a:sym typeface="Symbol"/>
              </a:rPr>
              <a:t>ord</a:t>
            </a:r>
            <a:r>
              <a:rPr kumimoji="0" lang="da-DK" sz="2400" b="0" i="1" u="none" strike="noStrike" kern="1200" cap="none" spc="0" normalizeH="0" baseline="-25000" noProof="0" dirty="0" err="1" smtClean="0">
                <a:ln>
                  <a:noFill/>
                </a:ln>
                <a:solidFill>
                  <a:schemeClr val="tx1"/>
                </a:solidFill>
                <a:effectLst/>
                <a:uLnTx/>
                <a:uFillTx/>
                <a:latin typeface="+mn-lt"/>
                <a:ea typeface="+mn-ea"/>
                <a:cs typeface="+mn-cs"/>
                <a:sym typeface="Symbol"/>
              </a:rPr>
              <a:t>k</a:t>
            </a:r>
            <a:r>
              <a:rPr lang="da-DK" sz="2400" dirty="0" smtClean="0">
                <a:sym typeface="Symbol"/>
              </a:rPr>
              <a:t>”</a:t>
            </a:r>
            <a:endParaRPr kumimoji="0" lang="da-DK" sz="2400" b="0" i="0" u="none" strike="noStrike" kern="1200" cap="none" spc="0" normalizeH="0" baseline="0" noProof="0" dirty="0" smtClean="0">
              <a:ln>
                <a:noFill/>
              </a:ln>
              <a:solidFill>
                <a:srgbClr val="00B050"/>
              </a:solidFill>
              <a:effectLst/>
              <a:uLnTx/>
              <a:uFillTx/>
              <a:latin typeface="+mn-lt"/>
              <a:ea typeface="+mn-ea"/>
              <a:cs typeface="+mn-cs"/>
              <a:sym typeface="Symbo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9712" y="1744216"/>
            <a:ext cx="5256584" cy="1252736"/>
          </a:xfrm>
        </p:spPr>
        <p:txBody>
          <a:bodyPr>
            <a:normAutofit/>
          </a:bodyPr>
          <a:lstStyle/>
          <a:p>
            <a:pPr>
              <a:buNone/>
            </a:pPr>
            <a:r>
              <a:rPr lang="da-DK" dirty="0" smtClean="0"/>
              <a:t>Input:	</a:t>
            </a:r>
            <a:r>
              <a:rPr lang="da-DK" dirty="0" smtClean="0">
                <a:solidFill>
                  <a:srgbClr val="00B050"/>
                </a:solidFill>
              </a:rPr>
              <a:t>List[</a:t>
            </a:r>
            <a:r>
              <a:rPr lang="da-DK" dirty="0" smtClean="0"/>
              <a:t> (</a:t>
            </a:r>
            <a:r>
              <a:rPr lang="da-DK" i="1" dirty="0" smtClean="0"/>
              <a:t>i</a:t>
            </a:r>
            <a:r>
              <a:rPr lang="da-DK" dirty="0" smtClean="0"/>
              <a:t>, </a:t>
            </a:r>
            <a:r>
              <a:rPr lang="da-DK" i="1" dirty="0" smtClean="0"/>
              <a:t>j</a:t>
            </a:r>
            <a:r>
              <a:rPr lang="da-DK" dirty="0" smtClean="0"/>
              <a:t>) </a:t>
            </a:r>
            <a:r>
              <a:rPr lang="da-DK" dirty="0" smtClean="0">
                <a:solidFill>
                  <a:srgbClr val="00B050"/>
                </a:solidFill>
              </a:rPr>
              <a:t>]</a:t>
            </a:r>
          </a:p>
          <a:p>
            <a:pPr>
              <a:buNone/>
            </a:pPr>
            <a:r>
              <a:rPr lang="da-DK" dirty="0" smtClean="0"/>
              <a:t>Output:	</a:t>
            </a:r>
            <a:r>
              <a:rPr lang="da-DK" dirty="0" smtClean="0">
                <a:solidFill>
                  <a:srgbClr val="00B050"/>
                </a:solidFill>
              </a:rPr>
              <a:t>List[ </a:t>
            </a:r>
            <a:r>
              <a:rPr lang="da-DK" dirty="0" smtClean="0"/>
              <a:t>(</a:t>
            </a:r>
            <a:r>
              <a:rPr lang="da-DK" i="1" dirty="0" smtClean="0"/>
              <a:t>i</a:t>
            </a:r>
            <a:r>
              <a:rPr lang="da-DK" dirty="0" smtClean="0"/>
              <a:t>, </a:t>
            </a:r>
            <a:r>
              <a:rPr lang="da-DK" dirty="0" err="1" smtClean="0"/>
              <a:t>indgrad</a:t>
            </a:r>
            <a:r>
              <a:rPr lang="da-DK" dirty="0" smtClean="0"/>
              <a:t>(</a:t>
            </a:r>
            <a:r>
              <a:rPr lang="da-DK" i="1" dirty="0" smtClean="0"/>
              <a:t>i</a:t>
            </a:r>
            <a:r>
              <a:rPr lang="da-DK" dirty="0" smtClean="0"/>
              <a:t>)) </a:t>
            </a:r>
            <a:r>
              <a:rPr lang="da-DK" dirty="0" smtClean="0">
                <a:solidFill>
                  <a:srgbClr val="00B050"/>
                </a:solidFill>
              </a:rPr>
              <a:t>]</a:t>
            </a:r>
          </a:p>
        </p:txBody>
      </p:sp>
      <p:sp>
        <p:nvSpPr>
          <p:cNvPr id="4" name="Title 1"/>
          <p:cNvSpPr>
            <a:spLocks noGrp="1"/>
          </p:cNvSpPr>
          <p:nvPr>
            <p:ph type="title"/>
          </p:nvPr>
        </p:nvSpPr>
        <p:spPr>
          <a:xfrm>
            <a:off x="457200" y="274638"/>
            <a:ext cx="8229600" cy="1143000"/>
          </a:xfrm>
        </p:spPr>
        <p:txBody>
          <a:bodyPr/>
          <a:lstStyle/>
          <a:p>
            <a:r>
              <a:rPr lang="en-US" b="1" dirty="0" err="1" smtClean="0"/>
              <a:t>Indgrad</a:t>
            </a:r>
            <a:r>
              <a:rPr lang="en-US" b="1" dirty="0" smtClean="0"/>
              <a:t> </a:t>
            </a:r>
            <a:r>
              <a:rPr lang="en-US" b="1" dirty="0" err="1" smtClean="0"/>
              <a:t>af</a:t>
            </a:r>
            <a:r>
              <a:rPr lang="en-US" b="1" dirty="0" smtClean="0"/>
              <a:t> </a:t>
            </a:r>
            <a:r>
              <a:rPr lang="en-US" b="1" dirty="0" err="1" smtClean="0"/>
              <a:t>alle</a:t>
            </a:r>
            <a:r>
              <a:rPr lang="en-US" b="1" dirty="0" smtClean="0"/>
              <a:t> </a:t>
            </a:r>
            <a:r>
              <a:rPr lang="en-US" b="1" dirty="0" err="1" smtClean="0"/>
              <a:t>siderne</a:t>
            </a:r>
            <a:endParaRPr lang="en-US" b="1" dirty="0" smtClean="0"/>
          </a:p>
        </p:txBody>
      </p:sp>
      <p:sp>
        <p:nvSpPr>
          <p:cNvPr id="5" name="Content Placeholder 2"/>
          <p:cNvSpPr txBox="1">
            <a:spLocks/>
          </p:cNvSpPr>
          <p:nvPr/>
        </p:nvSpPr>
        <p:spPr>
          <a:xfrm>
            <a:off x="1835696" y="3787472"/>
            <a:ext cx="5400600" cy="2665864"/>
          </a:xfrm>
          <a:prstGeom prst="rect">
            <a:avLst/>
          </a:prstGeom>
          <a:solidFill>
            <a:srgbClr val="FFFF00"/>
          </a:solidFill>
          <a:ln w="3175">
            <a:solidFill>
              <a:schemeClr val="tx1"/>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
                <a:srgbClr val="C00000"/>
              </a:buClr>
              <a:buSzTx/>
              <a:buFont typeface="Arial" pitchFamily="34" charset="0"/>
              <a:buNone/>
              <a:tabLst/>
              <a:defRPr/>
            </a:pPr>
            <a:r>
              <a:rPr kumimoji="0" lang="da-DK" sz="2400" b="1" i="0" u="none" strike="noStrike" kern="1200" cap="none" spc="0" normalizeH="0" baseline="0" noProof="0" dirty="0" err="1" smtClean="0">
                <a:ln>
                  <a:noFill/>
                </a:ln>
                <a:solidFill>
                  <a:schemeClr val="tx1"/>
                </a:solidFill>
                <a:effectLst/>
                <a:uLnTx/>
                <a:uFillTx/>
                <a:latin typeface="+mn-lt"/>
                <a:ea typeface="+mn-ea"/>
                <a:cs typeface="+mn-cs"/>
              </a:rPr>
              <a:t>Map</a:t>
            </a:r>
            <a:r>
              <a:rPr kumimoji="0" lang="da-DK" sz="24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
                <a:srgbClr val="C00000"/>
              </a:buClr>
              <a:buSzTx/>
              <a:buFont typeface="Arial" pitchFamily="34" charset="0"/>
              <a:buNone/>
              <a:tabLst/>
              <a:defRPr/>
            </a:pPr>
            <a:r>
              <a:rPr kumimoji="0" lang="da-DK" sz="2400" b="0" i="0" u="none" strike="noStrike" kern="1200" cap="none" spc="0" normalizeH="0" baseline="0" noProof="0" dirty="0" smtClean="0">
                <a:ln>
                  <a:noFill/>
                </a:ln>
                <a:solidFill>
                  <a:schemeClr val="tx1"/>
                </a:solidFill>
                <a:effectLst/>
                <a:uLnTx/>
                <a:uFillTx/>
                <a:latin typeface="+mn-lt"/>
                <a:ea typeface="+mn-ea"/>
                <a:cs typeface="+mn-cs"/>
              </a:rPr>
              <a:t>	(</a:t>
            </a:r>
            <a:r>
              <a:rPr kumimoji="0" lang="da-DK" sz="2400" b="0" i="1" u="none" strike="noStrike" kern="1200" cap="none" spc="0" normalizeH="0" baseline="0" noProof="0" dirty="0" smtClean="0">
                <a:ln>
                  <a:noFill/>
                </a:ln>
                <a:solidFill>
                  <a:schemeClr val="tx1"/>
                </a:solidFill>
                <a:effectLst/>
                <a:uLnTx/>
                <a:uFillTx/>
                <a:latin typeface="+mn-lt"/>
                <a:ea typeface="+mn-ea"/>
                <a:cs typeface="+mn-cs"/>
              </a:rPr>
              <a:t>i</a:t>
            </a:r>
            <a:r>
              <a:rPr kumimoji="0" lang="da-DK" sz="2400" b="0" i="0" u="none" strike="noStrike" kern="1200" cap="none" spc="0" normalizeH="0" baseline="0" noProof="0" dirty="0" smtClean="0">
                <a:ln>
                  <a:noFill/>
                </a:ln>
                <a:solidFill>
                  <a:schemeClr val="tx1"/>
                </a:solidFill>
                <a:effectLst/>
                <a:uLnTx/>
                <a:uFillTx/>
                <a:latin typeface="+mn-lt"/>
                <a:ea typeface="+mn-ea"/>
                <a:cs typeface="+mn-cs"/>
              </a:rPr>
              <a:t>, </a:t>
            </a:r>
            <a:r>
              <a:rPr kumimoji="0" lang="da-DK" sz="2400" b="0" i="1" u="none" strike="noStrike" kern="1200" cap="none" spc="0" normalizeH="0" baseline="0" noProof="0" dirty="0" smtClean="0">
                <a:ln>
                  <a:noFill/>
                </a:ln>
                <a:solidFill>
                  <a:schemeClr val="tx1"/>
                </a:solidFill>
                <a:effectLst/>
                <a:uLnTx/>
                <a:uFillTx/>
                <a:latin typeface="+mn-lt"/>
                <a:ea typeface="+mn-ea"/>
                <a:cs typeface="+mn-cs"/>
              </a:rPr>
              <a:t>j</a:t>
            </a:r>
            <a:r>
              <a:rPr kumimoji="0" lang="da-DK" sz="2400" b="0" i="0" u="none" strike="noStrike" kern="1200" cap="none" spc="0" normalizeH="0" baseline="0" noProof="0" dirty="0" smtClean="0">
                <a:ln>
                  <a:noFill/>
                </a:ln>
                <a:solidFill>
                  <a:schemeClr val="tx1"/>
                </a:solidFill>
                <a:effectLst/>
                <a:uLnTx/>
                <a:uFillTx/>
                <a:latin typeface="+mn-lt"/>
                <a:ea typeface="+mn-ea"/>
                <a:cs typeface="+mn-cs"/>
              </a:rPr>
              <a:t>) </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a:t>
            </a:r>
            <a:r>
              <a:rPr kumimoji="0" lang="da-DK" sz="2400" b="0" i="0" u="none" strike="noStrike" kern="1200" cap="none" spc="0" normalizeH="0" baseline="0" noProof="0" dirty="0" smtClean="0">
                <a:ln>
                  <a:noFill/>
                </a:ln>
                <a:solidFill>
                  <a:srgbClr val="00B050"/>
                </a:solidFill>
                <a:effectLst/>
                <a:uLnTx/>
                <a:uFillTx/>
                <a:latin typeface="+mn-lt"/>
                <a:ea typeface="+mn-ea"/>
                <a:cs typeface="+mn-cs"/>
                <a:sym typeface="Symbol"/>
              </a:rPr>
              <a:t>[</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 </a:t>
            </a:r>
            <a:r>
              <a:rPr kumimoji="0" lang="da-DK" sz="2400" b="0" i="1" u="none" strike="noStrike" kern="1200" cap="none" spc="0" normalizeH="0" baseline="0" noProof="0" dirty="0" smtClean="0">
                <a:ln>
                  <a:noFill/>
                </a:ln>
                <a:solidFill>
                  <a:schemeClr val="tx1"/>
                </a:solidFill>
                <a:effectLst/>
                <a:uLnTx/>
                <a:uFillTx/>
                <a:latin typeface="+mn-lt"/>
                <a:ea typeface="+mn-ea"/>
                <a:cs typeface="+mn-cs"/>
                <a:sym typeface="Symbol"/>
              </a:rPr>
              <a:t>j</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1) </a:t>
            </a:r>
            <a:r>
              <a:rPr kumimoji="0" lang="da-DK" sz="2400" b="0" i="0" u="none" strike="noStrike" kern="1200" cap="none" spc="0" normalizeH="0" baseline="0" noProof="0" dirty="0" smtClean="0">
                <a:ln>
                  <a:noFill/>
                </a:ln>
                <a:solidFill>
                  <a:srgbClr val="00B050"/>
                </a:solidFill>
                <a:effectLst/>
                <a:uLnTx/>
                <a:uFillTx/>
                <a:latin typeface="+mn-lt"/>
                <a:ea typeface="+mn-ea"/>
                <a:cs typeface="+mn-cs"/>
                <a:sym typeface="Symbol"/>
              </a:rPr>
              <a:t>]</a:t>
            </a:r>
          </a:p>
          <a:p>
            <a:pPr marL="342900" marR="0" lvl="0" indent="-342900" algn="l" defTabSz="914400" rtl="0" eaLnBrk="1" fontAlgn="auto" latinLnBrk="0" hangingPunct="1">
              <a:lnSpc>
                <a:spcPct val="100000"/>
              </a:lnSpc>
              <a:spcBef>
                <a:spcPct val="20000"/>
              </a:spcBef>
              <a:spcAft>
                <a:spcPts val="0"/>
              </a:spcAft>
              <a:buClr>
                <a:srgbClr val="C00000"/>
              </a:buClr>
              <a:buSzTx/>
              <a:buFont typeface="Arial" pitchFamily="34" charset="0"/>
              <a:buNone/>
              <a:tabLst/>
              <a:defRPr/>
            </a:pPr>
            <a:endParaRPr kumimoji="0" lang="da-DK" sz="2400" b="1" i="0" u="none" strike="noStrike" kern="1200" cap="none" spc="0" normalizeH="0" baseline="0" noProof="0" dirty="0" smtClean="0">
              <a:ln>
                <a:noFill/>
              </a:ln>
              <a:solidFill>
                <a:schemeClr val="tx1"/>
              </a:solidFill>
              <a:effectLst/>
              <a:uLnTx/>
              <a:uFillTx/>
              <a:latin typeface="+mn-lt"/>
              <a:ea typeface="+mn-ea"/>
              <a:cs typeface="+mn-cs"/>
              <a:sym typeface="Symbol"/>
            </a:endParaRPr>
          </a:p>
          <a:p>
            <a:pPr marL="342900" marR="0" lvl="0" indent="-342900" algn="l" defTabSz="914400" rtl="0" eaLnBrk="1" fontAlgn="auto" latinLnBrk="0" hangingPunct="1">
              <a:lnSpc>
                <a:spcPct val="100000"/>
              </a:lnSpc>
              <a:spcBef>
                <a:spcPct val="20000"/>
              </a:spcBef>
              <a:spcAft>
                <a:spcPts val="0"/>
              </a:spcAft>
              <a:buClr>
                <a:srgbClr val="C00000"/>
              </a:buClr>
              <a:buSzTx/>
              <a:buFont typeface="Arial" pitchFamily="34" charset="0"/>
              <a:buNone/>
              <a:tabLst/>
              <a:defRPr/>
            </a:pPr>
            <a:r>
              <a:rPr kumimoji="0" lang="da-DK" sz="2400" b="1" i="0" u="none" strike="noStrike" kern="1200" cap="none" spc="0" normalizeH="0" baseline="0" noProof="0" dirty="0" err="1" smtClean="0">
                <a:ln>
                  <a:noFill/>
                </a:ln>
                <a:solidFill>
                  <a:schemeClr val="tx1"/>
                </a:solidFill>
                <a:effectLst/>
                <a:uLnTx/>
                <a:uFillTx/>
                <a:latin typeface="+mn-lt"/>
                <a:ea typeface="+mn-ea"/>
                <a:cs typeface="+mn-cs"/>
                <a:sym typeface="Symbol"/>
              </a:rPr>
              <a:t>Reduce</a:t>
            </a:r>
            <a:r>
              <a:rPr kumimoji="0" lang="da-DK" sz="2400" b="1" i="0" u="none" strike="noStrike" kern="1200" cap="none" spc="0" normalizeH="0" baseline="0" noProof="0" dirty="0" smtClean="0">
                <a:ln>
                  <a:noFill/>
                </a:ln>
                <a:solidFill>
                  <a:schemeClr val="tx1"/>
                </a:solidFill>
                <a:effectLst/>
                <a:uLnTx/>
                <a:uFillTx/>
                <a:latin typeface="+mn-lt"/>
                <a:ea typeface="+mn-ea"/>
                <a:cs typeface="+mn-cs"/>
                <a:sym typeface="Symbol"/>
              </a:rPr>
              <a:t> </a:t>
            </a:r>
          </a:p>
          <a:p>
            <a:pPr marL="342900" lvl="0" indent="-342900">
              <a:spcBef>
                <a:spcPct val="20000"/>
              </a:spcBef>
              <a:buClr>
                <a:srgbClr val="C00000"/>
              </a:buClr>
            </a:pP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a:t>
            </a:r>
            <a:r>
              <a:rPr kumimoji="0" lang="da-DK" sz="2400" b="0" i="1" u="none" strike="noStrike" kern="1200" cap="none" spc="0" normalizeH="0" baseline="0" noProof="0" dirty="0" smtClean="0">
                <a:ln>
                  <a:noFill/>
                </a:ln>
                <a:solidFill>
                  <a:schemeClr val="tx1"/>
                </a:solidFill>
                <a:effectLst/>
                <a:uLnTx/>
                <a:uFillTx/>
                <a:latin typeface="+mn-lt"/>
                <a:ea typeface="+mn-ea"/>
                <a:cs typeface="+mn-cs"/>
                <a:sym typeface="Symbol"/>
              </a:rPr>
              <a:t>i</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a:t>
            </a:r>
            <a:r>
              <a:rPr kumimoji="0" lang="da-DK" sz="2400" b="0" i="0" u="none" strike="noStrike" kern="1200" cap="none" spc="0" normalizeH="0" noProof="0" dirty="0" smtClean="0">
                <a:ln>
                  <a:noFill/>
                </a:ln>
                <a:solidFill>
                  <a:schemeClr val="tx1"/>
                </a:solidFill>
                <a:effectLst/>
                <a:uLnTx/>
                <a:uFillTx/>
                <a:latin typeface="+mn-lt"/>
                <a:ea typeface="+mn-ea"/>
                <a:cs typeface="+mn-cs"/>
                <a:sym typeface="Symbol"/>
              </a:rPr>
              <a:t> </a:t>
            </a:r>
            <a:r>
              <a:rPr kumimoji="0" lang="da-DK" sz="2400" b="0" i="0" u="none" strike="noStrike" kern="1200" cap="none" spc="0" normalizeH="0" noProof="0" dirty="0" smtClean="0">
                <a:ln>
                  <a:noFill/>
                </a:ln>
                <a:solidFill>
                  <a:srgbClr val="00B050"/>
                </a:solidFill>
                <a:effectLst/>
                <a:uLnTx/>
                <a:uFillTx/>
                <a:latin typeface="+mn-lt"/>
                <a:ea typeface="+mn-ea"/>
                <a:cs typeface="+mn-cs"/>
                <a:sym typeface="Symbol"/>
              </a:rPr>
              <a:t>[</a:t>
            </a:r>
            <a:r>
              <a:rPr kumimoji="0" lang="da-DK" sz="2400" b="0" i="0" u="none" strike="noStrike" kern="1200" cap="none" spc="0" normalizeH="0" noProof="0" dirty="0" smtClean="0">
                <a:ln>
                  <a:noFill/>
                </a:ln>
                <a:solidFill>
                  <a:schemeClr val="tx1"/>
                </a:solidFill>
                <a:effectLst/>
                <a:uLnTx/>
                <a:uFillTx/>
                <a:latin typeface="+mn-lt"/>
                <a:ea typeface="+mn-ea"/>
                <a:cs typeface="+mn-cs"/>
                <a:sym typeface="Symbol"/>
              </a:rPr>
              <a:t> 1, 1,..., 1 </a:t>
            </a:r>
            <a:r>
              <a:rPr kumimoji="0" lang="da-DK" sz="2400" b="0" i="0" u="none" strike="noStrike" kern="1200" cap="none" spc="0" normalizeH="0" noProof="0" dirty="0" smtClean="0">
                <a:ln>
                  <a:noFill/>
                </a:ln>
                <a:solidFill>
                  <a:srgbClr val="00B050"/>
                </a:solidFill>
                <a:effectLst/>
                <a:uLnTx/>
                <a:uFillTx/>
                <a:latin typeface="+mn-lt"/>
                <a:ea typeface="+mn-ea"/>
                <a:cs typeface="+mn-cs"/>
                <a:sym typeface="Symbol"/>
              </a:rPr>
              <a:t>]</a:t>
            </a:r>
            <a:r>
              <a:rPr kumimoji="0" lang="da-DK" sz="2400" b="0" i="0" u="none" strike="noStrike" kern="1200" cap="none" spc="0" normalizeH="0" noProof="0" dirty="0" smtClean="0">
                <a:ln>
                  <a:noFill/>
                </a:ln>
                <a:solidFill>
                  <a:schemeClr val="tx1"/>
                </a:solidFill>
                <a:effectLst/>
                <a:uLnTx/>
                <a:uFillTx/>
                <a:latin typeface="+mn-lt"/>
                <a:ea typeface="+mn-ea"/>
                <a:cs typeface="+mn-cs"/>
                <a:sym typeface="Symbol"/>
              </a:rPr>
              <a:t> </a:t>
            </a:r>
            <a:r>
              <a:rPr kumimoji="0" lang="da-DK" sz="2400" b="0" i="0" u="none" strike="noStrike" kern="1200" cap="none" spc="0" normalizeH="0" baseline="0" noProof="0" dirty="0" smtClean="0">
                <a:ln>
                  <a:noFill/>
                </a:ln>
                <a:solidFill>
                  <a:schemeClr val="tx1"/>
                </a:solidFill>
                <a:effectLst/>
                <a:uLnTx/>
                <a:uFillTx/>
                <a:latin typeface="+mn-lt"/>
                <a:ea typeface="+mn-ea"/>
                <a:cs typeface="+mn-cs"/>
              </a:rPr>
              <a:t>) </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a:t>
            </a:r>
            <a:r>
              <a:rPr kumimoji="0" lang="da-DK" sz="2400" b="0" i="0" u="none" strike="noStrike" kern="1200" cap="none" spc="0" normalizeH="0" baseline="0" noProof="0" dirty="0" smtClean="0">
                <a:ln>
                  <a:noFill/>
                </a:ln>
                <a:solidFill>
                  <a:srgbClr val="00B050"/>
                </a:solidFill>
                <a:effectLst/>
                <a:uLnTx/>
                <a:uFillTx/>
                <a:latin typeface="+mn-lt"/>
                <a:ea typeface="+mn-ea"/>
                <a:cs typeface="+mn-cs"/>
                <a:sym typeface="Symbol"/>
              </a:rPr>
              <a:t>[</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a:t>
            </a:r>
            <a:r>
              <a:rPr lang="da-DK" sz="2400" i="1" dirty="0" smtClean="0">
                <a:sym typeface="Symbol"/>
              </a:rPr>
              <a:t>i</a:t>
            </a:r>
            <a:r>
              <a:rPr lang="da-DK" sz="2400" dirty="0" smtClean="0">
                <a:sym typeface="Symbol"/>
              </a:rPr>
              <a:t>, </a:t>
            </a:r>
            <a:r>
              <a:rPr lang="da-DK" sz="2400" i="1" dirty="0" smtClean="0">
                <a:sym typeface="Symbol"/>
              </a:rPr>
              <a:t>k</a:t>
            </a:r>
            <a:r>
              <a:rPr kumimoji="0" lang="da-DK" sz="2400" b="0" i="0" u="none" strike="noStrike" kern="1200" cap="none" spc="0" normalizeH="0" baseline="0" noProof="0" dirty="0" smtClean="0">
                <a:ln>
                  <a:noFill/>
                </a:ln>
                <a:solidFill>
                  <a:schemeClr val="tx1"/>
                </a:solidFill>
                <a:effectLst/>
                <a:uLnTx/>
                <a:uFillTx/>
                <a:latin typeface="+mn-lt"/>
                <a:ea typeface="+mn-ea"/>
                <a:cs typeface="+mn-cs"/>
              </a:rPr>
              <a:t>) </a:t>
            </a:r>
            <a:r>
              <a:rPr kumimoji="0" lang="da-DK" sz="2400" b="0" i="0" u="none" strike="noStrike" kern="1200" cap="none" spc="0" normalizeH="0" baseline="0" noProof="0" dirty="0" smtClean="0">
                <a:ln>
                  <a:noFill/>
                </a:ln>
                <a:solidFill>
                  <a:srgbClr val="00B050"/>
                </a:solidFill>
                <a:effectLst/>
                <a:uLnTx/>
                <a:uFillTx/>
                <a:latin typeface="+mn-lt"/>
                <a:ea typeface="+mn-ea"/>
                <a:cs typeface="+mn-cs"/>
              </a:rPr>
              <a:t>]</a:t>
            </a:r>
            <a:endParaRPr kumimoji="0" lang="en-US" sz="2400" b="0" i="0" u="none" strike="noStrike" kern="1200" cap="none" spc="0" normalizeH="0" baseline="0" noProof="0" dirty="0" smtClean="0">
              <a:ln>
                <a:noFill/>
              </a:ln>
              <a:solidFill>
                <a:srgbClr val="00B05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rgbClr val="C00000"/>
              </a:buClr>
              <a:buSzTx/>
              <a:buFont typeface="Arial" pitchFamily="34" charset="0"/>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ight Brace 5"/>
          <p:cNvSpPr/>
          <p:nvPr/>
        </p:nvSpPr>
        <p:spPr>
          <a:xfrm rot="5400000">
            <a:off x="3172473" y="5306448"/>
            <a:ext cx="134910" cy="1368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2195736" y="6011996"/>
            <a:ext cx="2088232" cy="369332"/>
          </a:xfrm>
          <a:prstGeom prst="rect">
            <a:avLst/>
          </a:prstGeom>
          <a:noFill/>
        </p:spPr>
        <p:txBody>
          <a:bodyPr wrap="square" rtlCol="0">
            <a:spAutoFit/>
          </a:bodyPr>
          <a:lstStyle/>
          <a:p>
            <a:pPr algn="ctr"/>
            <a:r>
              <a:rPr lang="da-DK" i="1" dirty="0" smtClean="0"/>
              <a:t>k</a:t>
            </a:r>
            <a:r>
              <a:rPr lang="da-DK" dirty="0" smtClean="0"/>
              <a:t> = </a:t>
            </a:r>
            <a:r>
              <a:rPr lang="da-DK" dirty="0" err="1" smtClean="0"/>
              <a:t>indgrad</a:t>
            </a:r>
            <a:r>
              <a:rPr lang="da-DK" dirty="0" smtClean="0"/>
              <a:t>(</a:t>
            </a:r>
            <a:r>
              <a:rPr lang="da-DK" i="1" dirty="0" smtClean="0"/>
              <a:t>i</a:t>
            </a:r>
            <a:r>
              <a:rPr lang="da-DK"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9712" y="1412776"/>
            <a:ext cx="5256584" cy="1252736"/>
          </a:xfrm>
        </p:spPr>
        <p:txBody>
          <a:bodyPr>
            <a:normAutofit/>
          </a:bodyPr>
          <a:lstStyle/>
          <a:p>
            <a:pPr>
              <a:buNone/>
            </a:pPr>
            <a:r>
              <a:rPr lang="da-DK" dirty="0" smtClean="0"/>
              <a:t>Input:	</a:t>
            </a:r>
            <a:r>
              <a:rPr lang="da-DK" dirty="0" smtClean="0">
                <a:solidFill>
                  <a:srgbClr val="00B050"/>
                </a:solidFill>
              </a:rPr>
              <a:t>[</a:t>
            </a:r>
            <a:r>
              <a:rPr lang="da-DK" dirty="0" smtClean="0"/>
              <a:t> </a:t>
            </a:r>
            <a:r>
              <a:rPr lang="da-DK" i="1" dirty="0" smtClean="0"/>
              <a:t>x</a:t>
            </a:r>
            <a:r>
              <a:rPr lang="da-DK" baseline="-25000" dirty="0" smtClean="0"/>
              <a:t>1</a:t>
            </a:r>
            <a:r>
              <a:rPr lang="da-DK" dirty="0" smtClean="0"/>
              <a:t>,...,</a:t>
            </a:r>
            <a:r>
              <a:rPr lang="da-DK" i="1" dirty="0" smtClean="0"/>
              <a:t>x</a:t>
            </a:r>
            <a:r>
              <a:rPr lang="da-DK" i="1" baseline="-25000" dirty="0" smtClean="0"/>
              <a:t>n</a:t>
            </a:r>
            <a:r>
              <a:rPr lang="da-DK" dirty="0" smtClean="0"/>
              <a:t> </a:t>
            </a:r>
            <a:r>
              <a:rPr lang="da-DK" dirty="0" smtClean="0">
                <a:solidFill>
                  <a:srgbClr val="00B050"/>
                </a:solidFill>
              </a:rPr>
              <a:t>]</a:t>
            </a:r>
          </a:p>
          <a:p>
            <a:pPr>
              <a:buNone/>
            </a:pPr>
            <a:r>
              <a:rPr lang="da-DK" dirty="0" err="1" smtClean="0"/>
              <a:t>Ouput</a:t>
            </a:r>
            <a:r>
              <a:rPr lang="da-DK" dirty="0" smtClean="0"/>
              <a:t>:	</a:t>
            </a:r>
            <a:r>
              <a:rPr lang="da-DK" dirty="0" smtClean="0">
                <a:solidFill>
                  <a:srgbClr val="00B050"/>
                </a:solidFill>
              </a:rPr>
              <a:t>[</a:t>
            </a:r>
            <a:r>
              <a:rPr lang="da-DK" dirty="0" smtClean="0"/>
              <a:t> sum(</a:t>
            </a:r>
            <a:r>
              <a:rPr lang="da-DK" i="1" dirty="0" smtClean="0"/>
              <a:t>x</a:t>
            </a:r>
            <a:r>
              <a:rPr lang="da-DK" baseline="-25000" dirty="0" smtClean="0"/>
              <a:t>1</a:t>
            </a:r>
            <a:r>
              <a:rPr lang="da-DK" dirty="0" smtClean="0"/>
              <a:t>,..., </a:t>
            </a:r>
            <a:r>
              <a:rPr lang="da-DK" i="1" dirty="0" err="1" smtClean="0"/>
              <a:t>x</a:t>
            </a:r>
            <a:r>
              <a:rPr lang="da-DK" i="1" baseline="-25000" dirty="0" err="1" smtClean="0"/>
              <a:t>n</a:t>
            </a:r>
            <a:r>
              <a:rPr lang="da-DK" dirty="0" smtClean="0"/>
              <a:t>) </a:t>
            </a:r>
            <a:r>
              <a:rPr lang="da-DK" dirty="0" smtClean="0">
                <a:solidFill>
                  <a:srgbClr val="00B050"/>
                </a:solidFill>
              </a:rPr>
              <a:t>]</a:t>
            </a:r>
          </a:p>
        </p:txBody>
      </p:sp>
      <p:sp>
        <p:nvSpPr>
          <p:cNvPr id="4" name="Title 1"/>
          <p:cNvSpPr>
            <a:spLocks noGrp="1"/>
          </p:cNvSpPr>
          <p:nvPr>
            <p:ph type="title"/>
          </p:nvPr>
        </p:nvSpPr>
        <p:spPr>
          <a:xfrm>
            <a:off x="457200" y="274638"/>
            <a:ext cx="8229600" cy="1143000"/>
          </a:xfrm>
        </p:spPr>
        <p:txBody>
          <a:bodyPr/>
          <a:lstStyle/>
          <a:p>
            <a:r>
              <a:rPr lang="en-US" b="1" dirty="0" smtClean="0"/>
              <a:t>Sum</a:t>
            </a:r>
          </a:p>
        </p:txBody>
      </p:sp>
      <p:sp>
        <p:nvSpPr>
          <p:cNvPr id="5" name="Content Placeholder 2"/>
          <p:cNvSpPr txBox="1">
            <a:spLocks/>
          </p:cNvSpPr>
          <p:nvPr/>
        </p:nvSpPr>
        <p:spPr>
          <a:xfrm>
            <a:off x="1907704" y="4795584"/>
            <a:ext cx="5256584" cy="1873776"/>
          </a:xfrm>
          <a:prstGeom prst="rect">
            <a:avLst/>
          </a:prstGeom>
          <a:solidFill>
            <a:srgbClr val="FFFF00"/>
          </a:solidFill>
          <a:ln w="3175">
            <a:solidFill>
              <a:schemeClr val="tx1"/>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
                <a:srgbClr val="C00000"/>
              </a:buClr>
              <a:buSzTx/>
              <a:buFont typeface="Arial" pitchFamily="34" charset="0"/>
              <a:buNone/>
              <a:tabLst/>
              <a:defRPr/>
            </a:pPr>
            <a:r>
              <a:rPr kumimoji="0" lang="da-DK" sz="2400" b="1" i="0" u="none" strike="noStrike" kern="1200" cap="none" spc="0" normalizeH="0" baseline="0" noProof="0" dirty="0" err="1" smtClean="0">
                <a:ln>
                  <a:noFill/>
                </a:ln>
                <a:solidFill>
                  <a:schemeClr val="tx1"/>
                </a:solidFill>
                <a:effectLst/>
                <a:uLnTx/>
                <a:uFillTx/>
                <a:latin typeface="+mn-lt"/>
                <a:ea typeface="+mn-ea"/>
                <a:cs typeface="+mn-cs"/>
              </a:rPr>
              <a:t>Map</a:t>
            </a:r>
            <a:r>
              <a:rPr kumimoji="0" lang="da-DK" sz="2400" b="0" i="0" u="none" strike="noStrike" kern="1200" cap="none" spc="0" normalizeH="0" baseline="0" noProof="0" dirty="0" smtClean="0">
                <a:ln>
                  <a:noFill/>
                </a:ln>
                <a:solidFill>
                  <a:schemeClr val="tx1"/>
                </a:solidFill>
                <a:effectLst/>
                <a:uLnTx/>
                <a:uFillTx/>
                <a:latin typeface="+mn-lt"/>
                <a:ea typeface="+mn-ea"/>
                <a:cs typeface="+mn-cs"/>
              </a:rPr>
              <a:t> </a:t>
            </a:r>
          </a:p>
          <a:p>
            <a:pPr marL="342900" lvl="0" indent="-342900">
              <a:spcBef>
                <a:spcPct val="20000"/>
              </a:spcBef>
              <a:buClr>
                <a:srgbClr val="C00000"/>
              </a:buClr>
            </a:pPr>
            <a:r>
              <a:rPr kumimoji="0" lang="da-DK" sz="2400" b="0" i="0" u="none" strike="noStrike" kern="1200" cap="none" spc="0" normalizeH="0" baseline="0" noProof="0" dirty="0" smtClean="0">
                <a:ln>
                  <a:noFill/>
                </a:ln>
                <a:solidFill>
                  <a:schemeClr val="tx1"/>
                </a:solidFill>
                <a:effectLst/>
                <a:uLnTx/>
                <a:uFillTx/>
                <a:latin typeface="+mn-lt"/>
                <a:ea typeface="+mn-ea"/>
                <a:cs typeface="+mn-cs"/>
              </a:rPr>
              <a:t>	</a:t>
            </a:r>
            <a:r>
              <a:rPr lang="da-DK" sz="2400" i="1" dirty="0" err="1" smtClean="0"/>
              <a:t>x</a:t>
            </a:r>
            <a:r>
              <a:rPr lang="da-DK" sz="2400" i="1" baseline="-25000" dirty="0" err="1" smtClean="0"/>
              <a:t>i</a:t>
            </a:r>
            <a:r>
              <a:rPr kumimoji="0" lang="da-DK" sz="2400" b="0" i="0" u="none" strike="noStrike" kern="1200" cap="none" spc="0" normalizeH="0" baseline="0" noProof="0" dirty="0" smtClean="0">
                <a:ln>
                  <a:noFill/>
                </a:ln>
                <a:solidFill>
                  <a:schemeClr val="tx1"/>
                </a:solidFill>
                <a:effectLst/>
                <a:uLnTx/>
                <a:uFillTx/>
                <a:latin typeface="+mn-lt"/>
                <a:ea typeface="+mn-ea"/>
                <a:cs typeface="+mn-cs"/>
              </a:rPr>
              <a:t> </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a:t>
            </a:r>
            <a:r>
              <a:rPr kumimoji="0" lang="da-DK" sz="2400" b="0" i="0" u="none" strike="noStrike" kern="1200" cap="none" spc="0" normalizeH="0" baseline="0" noProof="0" dirty="0" smtClean="0">
                <a:ln>
                  <a:noFill/>
                </a:ln>
                <a:solidFill>
                  <a:srgbClr val="00B050"/>
                </a:solidFill>
                <a:effectLst/>
                <a:uLnTx/>
                <a:uFillTx/>
                <a:latin typeface="+mn-lt"/>
                <a:ea typeface="+mn-ea"/>
                <a:cs typeface="+mn-cs"/>
                <a:sym typeface="Symbol"/>
              </a:rPr>
              <a:t>[</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a:t>
            </a:r>
            <a:r>
              <a:rPr lang="da-DK" sz="2400" dirty="0" smtClean="0">
                <a:sym typeface="Symbol"/>
              </a:rPr>
              <a:t>0</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a:t>
            </a:r>
            <a:r>
              <a:rPr lang="da-DK" sz="2400" i="1" dirty="0" err="1" smtClean="0"/>
              <a:t>x</a:t>
            </a:r>
            <a:r>
              <a:rPr lang="da-DK" sz="2400" i="1" baseline="-25000" dirty="0" err="1" smtClean="0"/>
              <a:t>i</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a:t>
            </a:r>
            <a:r>
              <a:rPr kumimoji="0" lang="da-DK" sz="2400" b="0" i="0" u="none" strike="noStrike" kern="1200" cap="none" spc="0" normalizeH="0" baseline="0" noProof="0" dirty="0" smtClean="0">
                <a:ln>
                  <a:noFill/>
                </a:ln>
                <a:solidFill>
                  <a:srgbClr val="00B050"/>
                </a:solidFill>
                <a:effectLst/>
                <a:uLnTx/>
                <a:uFillTx/>
                <a:latin typeface="+mn-lt"/>
                <a:ea typeface="+mn-ea"/>
                <a:cs typeface="+mn-cs"/>
                <a:sym typeface="Symbol"/>
              </a:rPr>
              <a:t>]</a:t>
            </a:r>
          </a:p>
          <a:p>
            <a:pPr marL="342900" marR="0" lvl="0" indent="-342900" algn="l" defTabSz="914400" rtl="0" eaLnBrk="1" fontAlgn="auto" latinLnBrk="0" hangingPunct="1">
              <a:lnSpc>
                <a:spcPct val="100000"/>
              </a:lnSpc>
              <a:spcBef>
                <a:spcPct val="20000"/>
              </a:spcBef>
              <a:spcAft>
                <a:spcPts val="0"/>
              </a:spcAft>
              <a:buClr>
                <a:srgbClr val="C00000"/>
              </a:buClr>
              <a:buSzTx/>
              <a:buFont typeface="Arial" pitchFamily="34" charset="0"/>
              <a:buNone/>
              <a:tabLst/>
              <a:defRPr/>
            </a:pPr>
            <a:r>
              <a:rPr kumimoji="0" lang="da-DK" sz="2400" b="1" i="0" u="none" strike="noStrike" kern="1200" cap="none" spc="0" normalizeH="0" baseline="0" noProof="0" dirty="0" err="1" smtClean="0">
                <a:ln>
                  <a:noFill/>
                </a:ln>
                <a:solidFill>
                  <a:schemeClr val="tx1"/>
                </a:solidFill>
                <a:effectLst/>
                <a:uLnTx/>
                <a:uFillTx/>
                <a:latin typeface="+mn-lt"/>
                <a:ea typeface="+mn-ea"/>
                <a:cs typeface="+mn-cs"/>
                <a:sym typeface="Symbol"/>
              </a:rPr>
              <a:t>Reduce</a:t>
            </a:r>
            <a:r>
              <a:rPr kumimoji="0" lang="da-DK" sz="2400" b="1" i="0" u="none" strike="noStrike" kern="1200" cap="none" spc="0" normalizeH="0" baseline="0" noProof="0" dirty="0" smtClean="0">
                <a:ln>
                  <a:noFill/>
                </a:ln>
                <a:solidFill>
                  <a:schemeClr val="tx1"/>
                </a:solidFill>
                <a:effectLst/>
                <a:uLnTx/>
                <a:uFillTx/>
                <a:latin typeface="+mn-lt"/>
                <a:ea typeface="+mn-ea"/>
                <a:cs typeface="+mn-cs"/>
                <a:sym typeface="Symbol"/>
              </a:rPr>
              <a:t> </a:t>
            </a:r>
          </a:p>
          <a:p>
            <a:pPr marL="342900" lvl="0" indent="-342900">
              <a:spcBef>
                <a:spcPct val="20000"/>
              </a:spcBef>
              <a:buClr>
                <a:srgbClr val="C00000"/>
              </a:buClr>
            </a:pP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a:t>
            </a:r>
            <a:r>
              <a:rPr lang="da-DK" sz="2400" dirty="0" smtClean="0">
                <a:sym typeface="Symbol"/>
              </a:rPr>
              <a:t>0</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a:t>
            </a:r>
            <a:r>
              <a:rPr kumimoji="0" lang="da-DK" sz="2400" b="0" i="0" u="none" strike="noStrike" kern="1200" cap="none" spc="0" normalizeH="0" noProof="0" dirty="0" smtClean="0">
                <a:ln>
                  <a:noFill/>
                </a:ln>
                <a:solidFill>
                  <a:schemeClr val="tx1"/>
                </a:solidFill>
                <a:effectLst/>
                <a:uLnTx/>
                <a:uFillTx/>
                <a:latin typeface="+mn-lt"/>
                <a:ea typeface="+mn-ea"/>
                <a:cs typeface="+mn-cs"/>
                <a:sym typeface="Symbol"/>
              </a:rPr>
              <a:t> </a:t>
            </a:r>
            <a:r>
              <a:rPr kumimoji="0" lang="da-DK" sz="2400" b="0" i="0" u="none" strike="noStrike" kern="1200" cap="none" spc="0" normalizeH="0" noProof="0" dirty="0" smtClean="0">
                <a:ln>
                  <a:noFill/>
                </a:ln>
                <a:solidFill>
                  <a:srgbClr val="00B050"/>
                </a:solidFill>
                <a:effectLst/>
                <a:uLnTx/>
                <a:uFillTx/>
                <a:latin typeface="+mn-lt"/>
                <a:ea typeface="+mn-ea"/>
                <a:cs typeface="+mn-cs"/>
                <a:sym typeface="Symbol"/>
              </a:rPr>
              <a:t>[</a:t>
            </a:r>
            <a:r>
              <a:rPr kumimoji="0" lang="da-DK" sz="2400" b="0" i="0" u="none" strike="noStrike" kern="1200" cap="none" spc="0" normalizeH="0" noProof="0" dirty="0" smtClean="0">
                <a:ln>
                  <a:noFill/>
                </a:ln>
                <a:solidFill>
                  <a:schemeClr val="tx1"/>
                </a:solidFill>
                <a:effectLst/>
                <a:uLnTx/>
                <a:uFillTx/>
                <a:latin typeface="+mn-lt"/>
                <a:ea typeface="+mn-ea"/>
                <a:cs typeface="+mn-cs"/>
                <a:sym typeface="Symbol"/>
              </a:rPr>
              <a:t> </a:t>
            </a:r>
            <a:r>
              <a:rPr lang="da-DK" sz="2400" i="1" dirty="0" smtClean="0"/>
              <a:t>x</a:t>
            </a:r>
            <a:r>
              <a:rPr lang="da-DK" sz="2400" baseline="-25000" dirty="0" smtClean="0"/>
              <a:t>1</a:t>
            </a:r>
            <a:r>
              <a:rPr lang="da-DK" sz="2400" dirty="0" smtClean="0"/>
              <a:t>,...</a:t>
            </a:r>
            <a:r>
              <a:rPr lang="da-DK" sz="2400" dirty="0" smtClean="0">
                <a:sym typeface="Symbol"/>
              </a:rPr>
              <a:t>, </a:t>
            </a:r>
            <a:r>
              <a:rPr lang="da-DK" sz="2400" i="1" dirty="0" err="1" smtClean="0"/>
              <a:t>x</a:t>
            </a:r>
            <a:r>
              <a:rPr lang="da-DK" sz="2400" i="1" baseline="-25000" dirty="0" err="1" smtClean="0"/>
              <a:t>n</a:t>
            </a:r>
            <a:r>
              <a:rPr kumimoji="0" lang="da-DK" sz="2400" b="0" i="0" u="none" strike="noStrike" kern="1200" cap="none" spc="0" normalizeH="0" noProof="0" dirty="0" smtClean="0">
                <a:ln>
                  <a:noFill/>
                </a:ln>
                <a:solidFill>
                  <a:schemeClr val="tx1"/>
                </a:solidFill>
                <a:effectLst/>
                <a:uLnTx/>
                <a:uFillTx/>
                <a:latin typeface="+mn-lt"/>
                <a:ea typeface="+mn-ea"/>
                <a:cs typeface="+mn-cs"/>
                <a:sym typeface="Symbol"/>
              </a:rPr>
              <a:t> </a:t>
            </a:r>
            <a:r>
              <a:rPr kumimoji="0" lang="da-DK" sz="2400" b="0" i="0" u="none" strike="noStrike" kern="1200" cap="none" spc="0" normalizeH="0" baseline="0" noProof="0" dirty="0" smtClean="0">
                <a:ln>
                  <a:noFill/>
                </a:ln>
                <a:solidFill>
                  <a:srgbClr val="00B050"/>
                </a:solidFill>
                <a:effectLst/>
                <a:uLnTx/>
                <a:uFillTx/>
                <a:latin typeface="+mn-lt"/>
                <a:ea typeface="+mn-ea"/>
                <a:cs typeface="+mn-cs"/>
              </a:rPr>
              <a:t>]</a:t>
            </a:r>
            <a:r>
              <a:rPr kumimoji="0" lang="da-DK" sz="2400" b="0" i="0" u="none" strike="noStrike" kern="1200" cap="none" spc="0" normalizeH="0" baseline="0" noProof="0" dirty="0" smtClean="0">
                <a:ln>
                  <a:noFill/>
                </a:ln>
                <a:solidFill>
                  <a:schemeClr val="tx1"/>
                </a:solidFill>
                <a:effectLst/>
                <a:uLnTx/>
                <a:uFillTx/>
                <a:latin typeface="+mn-lt"/>
                <a:ea typeface="+mn-ea"/>
                <a:cs typeface="+mn-cs"/>
              </a:rPr>
              <a:t> ) </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a:t>
            </a:r>
            <a:r>
              <a:rPr kumimoji="0" lang="da-DK" sz="2400" b="0" i="0" u="none" strike="noStrike" kern="1200" cap="none" spc="0" normalizeH="0" baseline="0" noProof="0" dirty="0" smtClean="0">
                <a:ln>
                  <a:noFill/>
                </a:ln>
                <a:solidFill>
                  <a:srgbClr val="00B050"/>
                </a:solidFill>
                <a:effectLst/>
                <a:uLnTx/>
                <a:uFillTx/>
                <a:latin typeface="+mn-lt"/>
                <a:ea typeface="+mn-ea"/>
                <a:cs typeface="+mn-cs"/>
                <a:sym typeface="Symbol"/>
              </a:rPr>
              <a:t>[</a:t>
            </a:r>
            <a:r>
              <a:rPr lang="da-DK" sz="2400" dirty="0" smtClean="0">
                <a:sym typeface="Symbol"/>
              </a:rPr>
              <a:t> </a:t>
            </a:r>
            <a:r>
              <a:rPr lang="da-DK" sz="2400" i="1" dirty="0" smtClean="0"/>
              <a:t>x</a:t>
            </a:r>
            <a:r>
              <a:rPr lang="da-DK" sz="2400" baseline="-25000" dirty="0" smtClean="0"/>
              <a:t>1</a:t>
            </a:r>
            <a:r>
              <a:rPr lang="da-DK" sz="2400" dirty="0" smtClean="0"/>
              <a:t>+∙∙∙+</a:t>
            </a:r>
            <a:r>
              <a:rPr lang="da-DK" sz="2400" dirty="0" smtClean="0">
                <a:sym typeface="Symbol"/>
              </a:rPr>
              <a:t> </a:t>
            </a:r>
            <a:r>
              <a:rPr lang="da-DK" sz="2400" i="1" dirty="0" err="1" smtClean="0"/>
              <a:t>x</a:t>
            </a:r>
            <a:r>
              <a:rPr lang="da-DK" sz="2400" i="1" baseline="-25000" dirty="0" err="1" smtClean="0"/>
              <a:t>n</a:t>
            </a:r>
            <a:r>
              <a:rPr lang="da-DK" sz="2400" i="1" baseline="-25000" dirty="0" smtClean="0"/>
              <a:t> </a:t>
            </a:r>
            <a:r>
              <a:rPr lang="da-DK" sz="2400" dirty="0" smtClean="0">
                <a:solidFill>
                  <a:srgbClr val="00B050"/>
                </a:solidFill>
              </a:rPr>
              <a:t>]</a:t>
            </a:r>
            <a:endParaRPr kumimoji="0" lang="en-US" sz="2400" b="0" i="0" u="none" strike="noStrike" kern="1200" cap="none" spc="0" normalizeH="0" baseline="0" noProof="0" dirty="0" smtClean="0">
              <a:ln>
                <a:noFill/>
              </a:ln>
              <a:solidFill>
                <a:srgbClr val="00B05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rgbClr val="C00000"/>
              </a:buClr>
              <a:buSzTx/>
              <a:buFont typeface="Arial" pitchFamily="34" charset="0"/>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1907704" y="2780928"/>
            <a:ext cx="5256584" cy="1873776"/>
          </a:xfrm>
          <a:prstGeom prst="rect">
            <a:avLst/>
          </a:prstGeom>
          <a:solidFill>
            <a:srgbClr val="FFFF00"/>
          </a:solidFill>
          <a:ln w="3175">
            <a:solidFill>
              <a:schemeClr val="tx1"/>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
                <a:srgbClr val="C00000"/>
              </a:buClr>
              <a:buSzTx/>
              <a:buFont typeface="Arial" pitchFamily="34" charset="0"/>
              <a:buNone/>
              <a:tabLst/>
              <a:defRPr/>
            </a:pPr>
            <a:r>
              <a:rPr kumimoji="0" lang="da-DK" sz="2400" b="1" i="0" u="none" strike="noStrike" kern="1200" cap="none" spc="0" normalizeH="0" baseline="0" noProof="0" dirty="0" err="1" smtClean="0">
                <a:ln>
                  <a:noFill/>
                </a:ln>
                <a:solidFill>
                  <a:schemeClr val="tx1"/>
                </a:solidFill>
                <a:effectLst/>
                <a:uLnTx/>
                <a:uFillTx/>
                <a:latin typeface="+mn-lt"/>
                <a:ea typeface="+mn-ea"/>
                <a:cs typeface="+mn-cs"/>
              </a:rPr>
              <a:t>Map</a:t>
            </a:r>
            <a:r>
              <a:rPr kumimoji="0" lang="da-DK" sz="2400" b="0" i="0" u="none" strike="noStrike" kern="1200" cap="none" spc="0" normalizeH="0" baseline="0" noProof="0" dirty="0" smtClean="0">
                <a:ln>
                  <a:noFill/>
                </a:ln>
                <a:solidFill>
                  <a:schemeClr val="tx1"/>
                </a:solidFill>
                <a:effectLst/>
                <a:uLnTx/>
                <a:uFillTx/>
                <a:latin typeface="+mn-lt"/>
                <a:ea typeface="+mn-ea"/>
                <a:cs typeface="+mn-cs"/>
              </a:rPr>
              <a:t> </a:t>
            </a:r>
          </a:p>
          <a:p>
            <a:pPr marL="342900" lvl="0" indent="-342900">
              <a:spcBef>
                <a:spcPct val="20000"/>
              </a:spcBef>
              <a:buClr>
                <a:srgbClr val="C00000"/>
              </a:buClr>
            </a:pPr>
            <a:r>
              <a:rPr kumimoji="0" lang="da-DK" sz="2400" b="0" i="0" u="none" strike="noStrike" kern="1200" cap="none" spc="0" normalizeH="0" baseline="0" noProof="0" dirty="0" smtClean="0">
                <a:ln>
                  <a:noFill/>
                </a:ln>
                <a:solidFill>
                  <a:schemeClr val="tx1"/>
                </a:solidFill>
                <a:effectLst/>
                <a:uLnTx/>
                <a:uFillTx/>
                <a:latin typeface="+mn-lt"/>
                <a:ea typeface="+mn-ea"/>
                <a:cs typeface="+mn-cs"/>
              </a:rPr>
              <a:t>	</a:t>
            </a:r>
            <a:r>
              <a:rPr lang="da-DK" sz="2400" i="1" dirty="0" err="1" smtClean="0"/>
              <a:t>x</a:t>
            </a:r>
            <a:r>
              <a:rPr lang="da-DK" sz="2400" i="1" baseline="-25000" dirty="0" err="1" smtClean="0"/>
              <a:t>i</a:t>
            </a:r>
            <a:r>
              <a:rPr kumimoji="0" lang="da-DK" sz="2400" b="0" i="0" u="none" strike="noStrike" kern="1200" cap="none" spc="0" normalizeH="0" baseline="0" noProof="0" dirty="0" smtClean="0">
                <a:ln>
                  <a:noFill/>
                </a:ln>
                <a:solidFill>
                  <a:schemeClr val="tx1"/>
                </a:solidFill>
                <a:effectLst/>
                <a:uLnTx/>
                <a:uFillTx/>
                <a:latin typeface="+mn-lt"/>
                <a:ea typeface="+mn-ea"/>
                <a:cs typeface="+mn-cs"/>
              </a:rPr>
              <a:t> </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a:t>
            </a:r>
            <a:r>
              <a:rPr kumimoji="0" lang="da-DK" sz="2400" b="0" i="0" u="none" strike="noStrike" kern="1200" cap="none" spc="0" normalizeH="0" baseline="0" noProof="0" dirty="0" smtClean="0">
                <a:ln>
                  <a:noFill/>
                </a:ln>
                <a:solidFill>
                  <a:srgbClr val="00B050"/>
                </a:solidFill>
                <a:effectLst/>
                <a:uLnTx/>
                <a:uFillTx/>
                <a:latin typeface="+mn-lt"/>
                <a:ea typeface="+mn-ea"/>
                <a:cs typeface="+mn-cs"/>
                <a:sym typeface="Symbol"/>
              </a:rPr>
              <a:t>[</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a:t>
            </a:r>
            <a:r>
              <a:rPr lang="da-DK" sz="2400" noProof="0" dirty="0" err="1" smtClean="0">
                <a:sym typeface="Symbol"/>
              </a:rPr>
              <a:t>random</a:t>
            </a:r>
            <a:r>
              <a:rPr lang="da-DK" sz="2400" noProof="0" dirty="0" smtClean="0">
                <a:sym typeface="Symbol"/>
              </a:rPr>
              <a:t>(1..</a:t>
            </a:r>
            <a:r>
              <a:rPr lang="da-DK" sz="2400" i="1" noProof="0" dirty="0" smtClean="0">
                <a:sym typeface="Symbol"/>
              </a:rPr>
              <a:t>R</a:t>
            </a:r>
            <a:r>
              <a:rPr lang="da-DK" sz="2400" noProof="0" dirty="0" smtClean="0">
                <a:sym typeface="Symbol"/>
              </a:rPr>
              <a:t>)</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a:t>
            </a:r>
            <a:r>
              <a:rPr lang="da-DK" sz="2400" i="1" dirty="0" err="1" smtClean="0"/>
              <a:t>x</a:t>
            </a:r>
            <a:r>
              <a:rPr lang="da-DK" sz="2400" i="1" baseline="-25000" dirty="0" err="1" smtClean="0"/>
              <a:t>i</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a:t>
            </a:r>
            <a:r>
              <a:rPr kumimoji="0" lang="da-DK" sz="2400" b="0" i="0" u="none" strike="noStrike" kern="1200" cap="none" spc="0" normalizeH="0" baseline="0" noProof="0" dirty="0" smtClean="0">
                <a:ln>
                  <a:noFill/>
                </a:ln>
                <a:solidFill>
                  <a:srgbClr val="00B050"/>
                </a:solidFill>
                <a:effectLst/>
                <a:uLnTx/>
                <a:uFillTx/>
                <a:latin typeface="+mn-lt"/>
                <a:ea typeface="+mn-ea"/>
                <a:cs typeface="+mn-cs"/>
                <a:sym typeface="Symbol"/>
              </a:rPr>
              <a:t>]</a:t>
            </a:r>
          </a:p>
          <a:p>
            <a:pPr marL="342900" marR="0" lvl="0" indent="-342900" algn="l" defTabSz="914400" rtl="0" eaLnBrk="1" fontAlgn="auto" latinLnBrk="0" hangingPunct="1">
              <a:lnSpc>
                <a:spcPct val="100000"/>
              </a:lnSpc>
              <a:spcBef>
                <a:spcPct val="20000"/>
              </a:spcBef>
              <a:spcAft>
                <a:spcPts val="0"/>
              </a:spcAft>
              <a:buClr>
                <a:srgbClr val="C00000"/>
              </a:buClr>
              <a:buSzTx/>
              <a:buFont typeface="Arial" pitchFamily="34" charset="0"/>
              <a:buNone/>
              <a:tabLst/>
              <a:defRPr/>
            </a:pPr>
            <a:r>
              <a:rPr kumimoji="0" lang="da-DK" sz="2400" b="1" i="0" u="none" strike="noStrike" kern="1200" cap="none" spc="0" normalizeH="0" baseline="0" noProof="0" dirty="0" err="1" smtClean="0">
                <a:ln>
                  <a:noFill/>
                </a:ln>
                <a:solidFill>
                  <a:schemeClr val="tx1"/>
                </a:solidFill>
                <a:effectLst/>
                <a:uLnTx/>
                <a:uFillTx/>
                <a:latin typeface="+mn-lt"/>
                <a:ea typeface="+mn-ea"/>
                <a:cs typeface="+mn-cs"/>
                <a:sym typeface="Symbol"/>
              </a:rPr>
              <a:t>Reduce</a:t>
            </a:r>
            <a:r>
              <a:rPr kumimoji="0" lang="da-DK" sz="2400" b="1" i="0" u="none" strike="noStrike" kern="1200" cap="none" spc="0" normalizeH="0" baseline="0" noProof="0" dirty="0" smtClean="0">
                <a:ln>
                  <a:noFill/>
                </a:ln>
                <a:solidFill>
                  <a:schemeClr val="tx1"/>
                </a:solidFill>
                <a:effectLst/>
                <a:uLnTx/>
                <a:uFillTx/>
                <a:latin typeface="+mn-lt"/>
                <a:ea typeface="+mn-ea"/>
                <a:cs typeface="+mn-cs"/>
                <a:sym typeface="Symbol"/>
              </a:rPr>
              <a:t> </a:t>
            </a:r>
          </a:p>
          <a:p>
            <a:pPr marL="342900" lvl="0" indent="-342900">
              <a:spcBef>
                <a:spcPct val="20000"/>
              </a:spcBef>
              <a:buClr>
                <a:srgbClr val="C00000"/>
              </a:buClr>
            </a:pP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a:t>
            </a:r>
            <a:r>
              <a:rPr kumimoji="0" lang="da-DK" sz="2400" b="0" i="1" u="none" strike="noStrike" kern="1200" cap="none" spc="0" normalizeH="0" baseline="0" noProof="0" dirty="0" smtClean="0">
                <a:ln>
                  <a:noFill/>
                </a:ln>
                <a:solidFill>
                  <a:schemeClr val="tx1"/>
                </a:solidFill>
                <a:effectLst/>
                <a:uLnTx/>
                <a:uFillTx/>
                <a:latin typeface="+mn-lt"/>
                <a:ea typeface="+mn-ea"/>
                <a:cs typeface="+mn-cs"/>
                <a:sym typeface="Symbol"/>
              </a:rPr>
              <a:t>r</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a:t>
            </a:r>
            <a:r>
              <a:rPr kumimoji="0" lang="da-DK" sz="2400" b="0" i="0" u="none" strike="noStrike" kern="1200" cap="none" spc="0" normalizeH="0" noProof="0" dirty="0" smtClean="0">
                <a:ln>
                  <a:noFill/>
                </a:ln>
                <a:solidFill>
                  <a:schemeClr val="tx1"/>
                </a:solidFill>
                <a:effectLst/>
                <a:uLnTx/>
                <a:uFillTx/>
                <a:latin typeface="+mn-lt"/>
                <a:ea typeface="+mn-ea"/>
                <a:cs typeface="+mn-cs"/>
                <a:sym typeface="Symbol"/>
              </a:rPr>
              <a:t> </a:t>
            </a:r>
            <a:r>
              <a:rPr kumimoji="0" lang="da-DK" sz="2400" b="0" i="0" u="none" strike="noStrike" kern="1200" cap="none" spc="0" normalizeH="0" noProof="0" dirty="0" smtClean="0">
                <a:ln>
                  <a:noFill/>
                </a:ln>
                <a:solidFill>
                  <a:srgbClr val="00B050"/>
                </a:solidFill>
                <a:effectLst/>
                <a:uLnTx/>
                <a:uFillTx/>
                <a:latin typeface="+mn-lt"/>
                <a:ea typeface="+mn-ea"/>
                <a:cs typeface="+mn-cs"/>
                <a:sym typeface="Symbol"/>
              </a:rPr>
              <a:t>[</a:t>
            </a:r>
            <a:r>
              <a:rPr kumimoji="0" lang="da-DK" sz="2400" b="0" i="0" u="none" strike="noStrike" kern="1200" cap="none" spc="0" normalizeH="0" noProof="0" dirty="0" smtClean="0">
                <a:ln>
                  <a:noFill/>
                </a:ln>
                <a:solidFill>
                  <a:schemeClr val="tx1"/>
                </a:solidFill>
                <a:effectLst/>
                <a:uLnTx/>
                <a:uFillTx/>
                <a:latin typeface="+mn-lt"/>
                <a:ea typeface="+mn-ea"/>
                <a:cs typeface="+mn-cs"/>
                <a:sym typeface="Symbol"/>
              </a:rPr>
              <a:t> </a:t>
            </a:r>
            <a:r>
              <a:rPr lang="da-DK" sz="2400" i="1" dirty="0" smtClean="0"/>
              <a:t>x</a:t>
            </a:r>
            <a:r>
              <a:rPr lang="da-DK" sz="2400" i="1" baseline="-25000" dirty="0" smtClean="0"/>
              <a:t>i</a:t>
            </a:r>
            <a:r>
              <a:rPr lang="da-DK" sz="2400" baseline="-38000" dirty="0" smtClean="0"/>
              <a:t>1</a:t>
            </a:r>
            <a:r>
              <a:rPr lang="da-DK" sz="2400" dirty="0" smtClean="0"/>
              <a:t>,...</a:t>
            </a:r>
            <a:r>
              <a:rPr lang="da-DK" sz="2400" dirty="0" smtClean="0">
                <a:sym typeface="Symbol"/>
              </a:rPr>
              <a:t>, </a:t>
            </a:r>
            <a:r>
              <a:rPr lang="da-DK" sz="2400" i="1" dirty="0" err="1" smtClean="0"/>
              <a:t>x</a:t>
            </a:r>
            <a:r>
              <a:rPr lang="da-DK" sz="2400" i="1" baseline="-25000" dirty="0" err="1" smtClean="0"/>
              <a:t>i</a:t>
            </a:r>
            <a:r>
              <a:rPr lang="da-DK" sz="2400" i="1" baseline="-38000" dirty="0" err="1" smtClean="0"/>
              <a:t>k</a:t>
            </a:r>
            <a:r>
              <a:rPr lang="da-DK" sz="2400" dirty="0" smtClean="0">
                <a:sym typeface="Symbol"/>
              </a:rPr>
              <a:t> </a:t>
            </a:r>
            <a:r>
              <a:rPr lang="da-DK" sz="2400" dirty="0" smtClean="0">
                <a:solidFill>
                  <a:srgbClr val="00B050"/>
                </a:solidFill>
                <a:sym typeface="Symbol"/>
              </a:rPr>
              <a:t>]</a:t>
            </a:r>
            <a:r>
              <a:rPr lang="da-DK" sz="2400" dirty="0" smtClean="0">
                <a:sym typeface="Symbol"/>
              </a:rPr>
              <a:t> </a:t>
            </a:r>
            <a:r>
              <a:rPr kumimoji="0" lang="da-DK" sz="2400" b="0" i="0" u="none" strike="noStrike" kern="1200" cap="none" spc="0" normalizeH="0" baseline="0" noProof="0" dirty="0" smtClean="0">
                <a:ln>
                  <a:noFill/>
                </a:ln>
                <a:solidFill>
                  <a:schemeClr val="tx1"/>
                </a:solidFill>
                <a:effectLst/>
                <a:uLnTx/>
                <a:uFillTx/>
                <a:latin typeface="+mn-lt"/>
                <a:ea typeface="+mn-ea"/>
                <a:cs typeface="+mn-cs"/>
              </a:rPr>
              <a:t>) </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a:t>
            </a:r>
            <a:r>
              <a:rPr kumimoji="0" lang="da-DK" sz="2400" b="0" i="0" u="none" strike="noStrike" kern="1200" cap="none" spc="0" normalizeH="0" baseline="0" noProof="0" dirty="0" smtClean="0">
                <a:ln>
                  <a:noFill/>
                </a:ln>
                <a:solidFill>
                  <a:srgbClr val="00B050"/>
                </a:solidFill>
                <a:effectLst/>
                <a:uLnTx/>
                <a:uFillTx/>
                <a:latin typeface="+mn-lt"/>
                <a:ea typeface="+mn-ea"/>
                <a:cs typeface="+mn-cs"/>
                <a:sym typeface="Symbol"/>
              </a:rPr>
              <a:t>[</a:t>
            </a:r>
            <a:r>
              <a:rPr kumimoji="0" lang="da-DK" sz="2400" b="0" i="0" u="none" strike="noStrike" kern="1200" cap="none" spc="0" normalizeH="0" baseline="0" noProof="0" dirty="0" smtClean="0">
                <a:ln>
                  <a:noFill/>
                </a:ln>
                <a:solidFill>
                  <a:schemeClr val="tx1"/>
                </a:solidFill>
                <a:effectLst/>
                <a:uLnTx/>
                <a:uFillTx/>
                <a:latin typeface="+mn-lt"/>
                <a:ea typeface="+mn-ea"/>
                <a:cs typeface="+mn-cs"/>
                <a:sym typeface="Symbol"/>
              </a:rPr>
              <a:t> </a:t>
            </a:r>
            <a:r>
              <a:rPr lang="da-DK" sz="2400" i="1" dirty="0" smtClean="0"/>
              <a:t>x</a:t>
            </a:r>
            <a:r>
              <a:rPr lang="da-DK" sz="2400" i="1" baseline="-25000" dirty="0" smtClean="0"/>
              <a:t>i</a:t>
            </a:r>
            <a:r>
              <a:rPr lang="da-DK" sz="2400" baseline="-38000" dirty="0" smtClean="0"/>
              <a:t>1</a:t>
            </a:r>
            <a:r>
              <a:rPr lang="da-DK" sz="2400" dirty="0" smtClean="0"/>
              <a:t>+∙∙∙+</a:t>
            </a:r>
            <a:r>
              <a:rPr lang="da-DK" sz="2400" dirty="0" smtClean="0">
                <a:sym typeface="Symbol"/>
              </a:rPr>
              <a:t> </a:t>
            </a:r>
            <a:r>
              <a:rPr lang="da-DK" sz="2400" i="1" dirty="0" err="1" smtClean="0"/>
              <a:t>x</a:t>
            </a:r>
            <a:r>
              <a:rPr lang="da-DK" sz="2400" i="1" baseline="-25000" dirty="0" err="1" smtClean="0"/>
              <a:t>i</a:t>
            </a:r>
            <a:r>
              <a:rPr lang="da-DK" sz="2400" i="1" baseline="-38000" dirty="0" err="1" smtClean="0"/>
              <a:t>k</a:t>
            </a:r>
            <a:r>
              <a:rPr lang="da-DK" sz="2400" dirty="0" smtClean="0"/>
              <a:t> </a:t>
            </a:r>
            <a:r>
              <a:rPr lang="da-DK" sz="2400" dirty="0" smtClean="0">
                <a:solidFill>
                  <a:srgbClr val="00B050"/>
                </a:solidFill>
              </a:rPr>
              <a:t>]</a:t>
            </a:r>
            <a:endParaRPr kumimoji="0" lang="en-US" sz="2400" b="0" i="0" u="none" strike="noStrike" kern="1200" cap="none" spc="0" normalizeH="0" baseline="0" noProof="0" dirty="0" smtClean="0">
              <a:ln>
                <a:noFill/>
              </a:ln>
              <a:solidFill>
                <a:srgbClr val="00B05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rgbClr val="C00000"/>
              </a:buClr>
              <a:buSzTx/>
              <a:buFont typeface="Arial" pitchFamily="34" charset="0"/>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TextBox 9"/>
          <p:cNvSpPr txBox="1"/>
          <p:nvPr/>
        </p:nvSpPr>
        <p:spPr>
          <a:xfrm>
            <a:off x="7164288" y="3501008"/>
            <a:ext cx="2123728" cy="369332"/>
          </a:xfrm>
          <a:prstGeom prst="rect">
            <a:avLst/>
          </a:prstGeom>
          <a:noFill/>
        </p:spPr>
        <p:txBody>
          <a:bodyPr wrap="square" rtlCol="0">
            <a:spAutoFit/>
          </a:bodyPr>
          <a:lstStyle/>
          <a:p>
            <a:pPr marL="263525" indent="-263525"/>
            <a:r>
              <a:rPr lang="da-DK" i="1" dirty="0" smtClean="0">
                <a:solidFill>
                  <a:srgbClr val="C00000"/>
                </a:solidFill>
              </a:rPr>
              <a:t>R</a:t>
            </a:r>
            <a:r>
              <a:rPr lang="da-DK" dirty="0" smtClean="0">
                <a:solidFill>
                  <a:srgbClr val="C00000"/>
                </a:solidFill>
              </a:rPr>
              <a:t> ≈ antal maskiner</a:t>
            </a:r>
            <a:endParaRPr lang="en-US" dirty="0">
              <a:solidFill>
                <a:srgbClr val="C00000"/>
              </a:solidFill>
            </a:endParaRPr>
          </a:p>
        </p:txBody>
      </p:sp>
      <p:sp>
        <p:nvSpPr>
          <p:cNvPr id="15" name="Oval 14"/>
          <p:cNvSpPr/>
          <p:nvPr/>
        </p:nvSpPr>
        <p:spPr>
          <a:xfrm>
            <a:off x="1403648" y="3501008"/>
            <a:ext cx="360040"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rgbClr val="C00000"/>
                </a:solidFill>
              </a:rPr>
              <a:t>1</a:t>
            </a:r>
            <a:endParaRPr lang="en-US" dirty="0">
              <a:solidFill>
                <a:srgbClr val="C00000"/>
              </a:solidFill>
            </a:endParaRPr>
          </a:p>
        </p:txBody>
      </p:sp>
      <p:sp>
        <p:nvSpPr>
          <p:cNvPr id="16" name="Oval 15"/>
          <p:cNvSpPr/>
          <p:nvPr/>
        </p:nvSpPr>
        <p:spPr>
          <a:xfrm>
            <a:off x="1403648" y="5589240"/>
            <a:ext cx="360040"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rgbClr val="C00000"/>
                </a:solidFill>
              </a:rPr>
              <a:t>2</a:t>
            </a:r>
            <a:endParaRPr 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2000"/>
                                        <p:tgtEl>
                                          <p:spTgt spid="1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p:bldP spid="15"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115616" y="4221088"/>
            <a:ext cx="6840760" cy="1224136"/>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381280" y="1816224"/>
            <a:ext cx="4392488" cy="1468760"/>
          </a:xfrm>
        </p:spPr>
        <p:txBody>
          <a:bodyPr>
            <a:normAutofit/>
          </a:bodyPr>
          <a:lstStyle/>
          <a:p>
            <a:pPr>
              <a:buNone/>
            </a:pPr>
            <a:r>
              <a:rPr lang="da-DK" dirty="0" smtClean="0"/>
              <a:t>Input:	</a:t>
            </a:r>
            <a:r>
              <a:rPr lang="da-DK" dirty="0" smtClean="0">
                <a:solidFill>
                  <a:srgbClr val="00B050"/>
                </a:solidFill>
              </a:rPr>
              <a:t>List[</a:t>
            </a:r>
            <a:r>
              <a:rPr lang="da-DK" dirty="0" smtClean="0"/>
              <a:t> (</a:t>
            </a:r>
            <a:r>
              <a:rPr lang="da-DK" i="1" dirty="0" smtClean="0"/>
              <a:t>i</a:t>
            </a:r>
            <a:r>
              <a:rPr lang="da-DK" dirty="0" smtClean="0"/>
              <a:t>, </a:t>
            </a:r>
            <a:r>
              <a:rPr lang="da-DK" i="1" dirty="0" smtClean="0"/>
              <a:t>j</a:t>
            </a:r>
            <a:r>
              <a:rPr lang="da-DK" dirty="0" smtClean="0"/>
              <a:t>) </a:t>
            </a:r>
            <a:r>
              <a:rPr lang="da-DK" dirty="0" smtClean="0">
                <a:solidFill>
                  <a:srgbClr val="00B050"/>
                </a:solidFill>
              </a:rPr>
              <a:t>]</a:t>
            </a:r>
          </a:p>
          <a:p>
            <a:pPr>
              <a:buNone/>
            </a:pPr>
            <a:r>
              <a:rPr lang="da-DK" dirty="0" err="1" smtClean="0"/>
              <a:t>Ouput</a:t>
            </a:r>
            <a:r>
              <a:rPr lang="da-DK" dirty="0" smtClean="0"/>
              <a:t>:	</a:t>
            </a:r>
            <a:r>
              <a:rPr lang="da-DK" dirty="0" smtClean="0">
                <a:solidFill>
                  <a:srgbClr val="00B050"/>
                </a:solidFill>
              </a:rPr>
              <a:t>List[</a:t>
            </a:r>
            <a:r>
              <a:rPr lang="da-DK" dirty="0" smtClean="0"/>
              <a:t> (</a:t>
            </a:r>
            <a:r>
              <a:rPr lang="da-DK" i="1" dirty="0" smtClean="0"/>
              <a:t>i</a:t>
            </a:r>
            <a:r>
              <a:rPr lang="da-DK" dirty="0" smtClean="0"/>
              <a:t>, </a:t>
            </a:r>
            <a:r>
              <a:rPr lang="da-DK" i="1" dirty="0" smtClean="0"/>
              <a:t>p</a:t>
            </a:r>
            <a:r>
              <a:rPr lang="da-DK" i="1" baseline="-25000" dirty="0" smtClean="0"/>
              <a:t>i</a:t>
            </a:r>
            <a:r>
              <a:rPr lang="da-DK" baseline="30000" dirty="0" smtClean="0"/>
              <a:t>(</a:t>
            </a:r>
            <a:r>
              <a:rPr lang="da-DK" i="1" baseline="30000" dirty="0" smtClean="0"/>
              <a:t>s</a:t>
            </a:r>
            <a:r>
              <a:rPr lang="da-DK" baseline="30000" dirty="0" smtClean="0"/>
              <a:t>)</a:t>
            </a:r>
            <a:r>
              <a:rPr lang="da-DK" dirty="0" smtClean="0"/>
              <a:t>) </a:t>
            </a:r>
            <a:r>
              <a:rPr lang="da-DK" dirty="0" smtClean="0">
                <a:solidFill>
                  <a:srgbClr val="00B050"/>
                </a:solidFill>
              </a:rPr>
              <a:t>]</a:t>
            </a:r>
          </a:p>
        </p:txBody>
      </p:sp>
      <p:sp>
        <p:nvSpPr>
          <p:cNvPr id="4" name="Title 1"/>
          <p:cNvSpPr>
            <a:spLocks noGrp="1"/>
          </p:cNvSpPr>
          <p:nvPr>
            <p:ph type="title"/>
          </p:nvPr>
        </p:nvSpPr>
        <p:spPr>
          <a:xfrm>
            <a:off x="457200" y="274638"/>
            <a:ext cx="8229600" cy="1143000"/>
          </a:xfrm>
        </p:spPr>
        <p:txBody>
          <a:bodyPr/>
          <a:lstStyle/>
          <a:p>
            <a:r>
              <a:rPr lang="en-US" b="1" dirty="0" err="1" smtClean="0"/>
              <a:t>Øvelser</a:t>
            </a:r>
            <a:r>
              <a:rPr lang="en-US" b="1" smtClean="0"/>
              <a:t> - PageRank</a:t>
            </a:r>
            <a:endParaRPr lang="en-US" b="1" dirty="0" smtClean="0"/>
          </a:p>
        </p:txBody>
      </p:sp>
      <p:graphicFrame>
        <p:nvGraphicFramePr>
          <p:cNvPr id="81922" name="Object 2"/>
          <p:cNvGraphicFramePr>
            <a:graphicFrameLocks noChangeAspect="1"/>
          </p:cNvGraphicFramePr>
          <p:nvPr/>
        </p:nvGraphicFramePr>
        <p:xfrm>
          <a:off x="1278186" y="4209748"/>
          <a:ext cx="6462166" cy="1235476"/>
        </p:xfrm>
        <a:graphic>
          <a:graphicData uri="http://schemas.openxmlformats.org/presentationml/2006/ole">
            <mc:AlternateContent xmlns:mc="http://schemas.openxmlformats.org/markup-compatibility/2006">
              <mc:Choice xmlns:v="urn:schemas-microsoft-com:vml" Requires="v">
                <p:oleObj spid="_x0000_s82090" name="Equation" r:id="rId3" imgW="2387520" imgH="457200" progId="Equation.3">
                  <p:embed/>
                </p:oleObj>
              </mc:Choice>
              <mc:Fallback>
                <p:oleObj name="Equation" r:id="rId3" imgW="2387520" imgH="457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8186" y="4209748"/>
                        <a:ext cx="6462166" cy="12354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23" name="Object 3"/>
          <p:cNvGraphicFramePr>
            <a:graphicFrameLocks noChangeAspect="1"/>
          </p:cNvGraphicFramePr>
          <p:nvPr/>
        </p:nvGraphicFramePr>
        <p:xfrm>
          <a:off x="2195736" y="5549338"/>
          <a:ext cx="1397209" cy="513477"/>
        </p:xfrm>
        <a:graphic>
          <a:graphicData uri="http://schemas.openxmlformats.org/presentationml/2006/ole">
            <mc:AlternateContent xmlns:mc="http://schemas.openxmlformats.org/markup-compatibility/2006">
              <mc:Choice xmlns:v="urn:schemas-microsoft-com:vml" Requires="v">
                <p:oleObj spid="_x0000_s82091" name="Equation" r:id="rId5" imgW="609480" imgH="228600" progId="Equation.3">
                  <p:embed/>
                </p:oleObj>
              </mc:Choice>
              <mc:Fallback>
                <p:oleObj name="Equation" r:id="rId5" imgW="609480" imgH="228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95736" y="5549338"/>
                        <a:ext cx="1397209" cy="5134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24" name="Object 4"/>
          <p:cNvGraphicFramePr>
            <a:graphicFrameLocks noChangeAspect="1"/>
          </p:cNvGraphicFramePr>
          <p:nvPr/>
        </p:nvGraphicFramePr>
        <p:xfrm>
          <a:off x="4144640" y="5528867"/>
          <a:ext cx="3091656" cy="564429"/>
        </p:xfrm>
        <a:graphic>
          <a:graphicData uri="http://schemas.openxmlformats.org/presentationml/2006/ole">
            <mc:AlternateContent xmlns:mc="http://schemas.openxmlformats.org/markup-compatibility/2006">
              <mc:Choice xmlns:v="urn:schemas-microsoft-com:vml" Requires="v">
                <p:oleObj spid="_x0000_s82092" name="Equation" r:id="rId7" imgW="1295280" imgH="241200" progId="Equation.3">
                  <p:embed/>
                </p:oleObj>
              </mc:Choice>
              <mc:Fallback>
                <p:oleObj name="Equation" r:id="rId7" imgW="1295280" imgH="2412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44640" y="5528867"/>
                        <a:ext cx="3091656" cy="56442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da-DK" b="1" dirty="0" err="1" smtClean="0"/>
              <a:t>PageRank</a:t>
            </a:r>
            <a:endParaRPr lang="da-DK" b="1" dirty="0"/>
          </a:p>
        </p:txBody>
      </p:sp>
      <p:pic>
        <p:nvPicPr>
          <p:cNvPr id="8294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8705" t="89993" r="19360" b="3920"/>
          <a:stretch/>
        </p:blipFill>
        <p:spPr bwMode="auto">
          <a:xfrm>
            <a:off x="539552" y="1124744"/>
            <a:ext cx="8118764" cy="831273"/>
          </a:xfrm>
          <a:prstGeom prst="rect">
            <a:avLst/>
          </a:prstGeom>
          <a:noFill/>
          <a:ln w="57150">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947"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17925" t="66667" r="18684" b="4044"/>
          <a:stretch/>
        </p:blipFill>
        <p:spPr bwMode="auto">
          <a:xfrm>
            <a:off x="179511" y="2204864"/>
            <a:ext cx="8928627" cy="4297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771800" y="4437112"/>
            <a:ext cx="72008"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TextBox 3"/>
          <p:cNvSpPr txBox="1"/>
          <p:nvPr/>
        </p:nvSpPr>
        <p:spPr>
          <a:xfrm>
            <a:off x="6084168" y="6381328"/>
            <a:ext cx="2952328" cy="338554"/>
          </a:xfrm>
          <a:prstGeom prst="rect">
            <a:avLst/>
          </a:prstGeom>
          <a:solidFill>
            <a:srgbClr val="FFC000"/>
          </a:solidFill>
        </p:spPr>
        <p:txBody>
          <a:bodyPr wrap="square" rtlCol="0">
            <a:spAutoFit/>
          </a:bodyPr>
          <a:lstStyle/>
          <a:p>
            <a:pPr algn="ctr"/>
            <a:r>
              <a:rPr lang="da-DK" sz="1600" b="1" dirty="0" smtClean="0"/>
              <a:t>Hint   </a:t>
            </a:r>
            <a:r>
              <a:rPr lang="da-DK" sz="1600" dirty="0" smtClean="0"/>
              <a:t>①</a:t>
            </a:r>
            <a:r>
              <a:rPr lang="da-DK" sz="1600" dirty="0"/>
              <a:t>, </a:t>
            </a:r>
            <a:r>
              <a:rPr lang="da-DK" sz="1600" dirty="0" smtClean="0"/>
              <a:t>② </a:t>
            </a:r>
            <a:r>
              <a:rPr lang="da-DK" sz="1600" dirty="0"/>
              <a:t>og </a:t>
            </a:r>
            <a:r>
              <a:rPr lang="da-DK" sz="1600" dirty="0" smtClean="0"/>
              <a:t>⑤ er nemmest</a:t>
            </a:r>
            <a:endParaRPr lang="da-DK" sz="1600" dirty="0"/>
          </a:p>
        </p:txBody>
      </p:sp>
    </p:spTree>
    <p:extLst>
      <p:ext uri="{BB962C8B-B14F-4D97-AF65-F5344CB8AC3E}">
        <p14:creationId xmlns:p14="http://schemas.microsoft.com/office/powerpoint/2010/main" val="2358661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b="1" dirty="0" smtClean="0"/>
              <a:t>Modtaget SMS...</a:t>
            </a:r>
            <a:endParaRPr lang="da-DK" b="1" dirty="0"/>
          </a:p>
        </p:txBody>
      </p:sp>
      <p:sp>
        <p:nvSpPr>
          <p:cNvPr id="3" name="Content Placeholder 2"/>
          <p:cNvSpPr>
            <a:spLocks noGrp="1"/>
          </p:cNvSpPr>
          <p:nvPr>
            <p:ph idx="1"/>
          </p:nvPr>
        </p:nvSpPr>
        <p:spPr>
          <a:xfrm>
            <a:off x="673224" y="2204864"/>
            <a:ext cx="7787208" cy="3124944"/>
          </a:xfrm>
          <a:solidFill>
            <a:srgbClr val="FFFF00"/>
          </a:solidFill>
        </p:spPr>
        <p:txBody>
          <a:bodyPr/>
          <a:lstStyle/>
          <a:p>
            <a:pPr marL="0" indent="0">
              <a:buNone/>
            </a:pPr>
            <a:r>
              <a:rPr lang="da-DK" dirty="0"/>
              <a:t>Mine studerende brokker sig over de andre studerende der sidder på forreste rækker og spiller computerspil til forelæsninger. Jeg har sagt de skal sige til dem de skal sætte sig op bagved, men hvis det er et problem i dag, vil du så sige noget om det til forelæsningen</a:t>
            </a:r>
            <a:r>
              <a:rPr lang="da-DK" dirty="0" smtClean="0"/>
              <a:t>?</a:t>
            </a:r>
            <a:endParaRPr lang="da-DK" dirty="0"/>
          </a:p>
        </p:txBody>
      </p:sp>
    </p:spTree>
    <p:extLst>
      <p:ext uri="{BB962C8B-B14F-4D97-AF65-F5344CB8AC3E}">
        <p14:creationId xmlns:p14="http://schemas.microsoft.com/office/powerpoint/2010/main" val="1606490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7817"/>
          </a:xfrm>
        </p:spPr>
        <p:txBody>
          <a:bodyPr/>
          <a:lstStyle/>
          <a:p>
            <a:r>
              <a:rPr lang="da-DK" b="1" dirty="0" err="1" smtClean="0"/>
              <a:t>MapReduce</a:t>
            </a:r>
            <a:r>
              <a:rPr lang="da-DK" b="1" dirty="0" smtClean="0"/>
              <a:t> </a:t>
            </a:r>
            <a:r>
              <a:rPr lang="da-DK" b="1" dirty="0" err="1"/>
              <a:t>I</a:t>
            </a:r>
            <a:r>
              <a:rPr lang="da-DK" b="1" dirty="0" err="1" smtClean="0"/>
              <a:t>mplementationer</a:t>
            </a:r>
            <a:endParaRPr lang="en-US" b="1" dirty="0"/>
          </a:p>
        </p:txBody>
      </p:sp>
      <p:sp>
        <p:nvSpPr>
          <p:cNvPr id="3" name="Content Placeholder 2"/>
          <p:cNvSpPr>
            <a:spLocks noGrp="1"/>
          </p:cNvSpPr>
          <p:nvPr>
            <p:ph idx="1"/>
          </p:nvPr>
        </p:nvSpPr>
        <p:spPr>
          <a:xfrm>
            <a:off x="1187624" y="2924944"/>
            <a:ext cx="2458616" cy="2116832"/>
          </a:xfrm>
        </p:spPr>
        <p:txBody>
          <a:bodyPr/>
          <a:lstStyle/>
          <a:p>
            <a:pPr>
              <a:buNone/>
            </a:pPr>
            <a:r>
              <a:rPr lang="da-DK" b="1" dirty="0" err="1" smtClean="0"/>
              <a:t>MapReduce</a:t>
            </a:r>
            <a:endParaRPr lang="en-US" b="1" dirty="0"/>
          </a:p>
        </p:txBody>
      </p:sp>
      <p:pic>
        <p:nvPicPr>
          <p:cNvPr id="79875" name="Picture 3"/>
          <p:cNvPicPr>
            <a:picLocks noChangeAspect="1" noChangeArrowheads="1"/>
          </p:cNvPicPr>
          <p:nvPr/>
        </p:nvPicPr>
        <p:blipFill>
          <a:blip r:embed="rId3" cstate="print"/>
          <a:srcRect/>
          <a:stretch>
            <a:fillRect/>
          </a:stretch>
        </p:blipFill>
        <p:spPr bwMode="auto">
          <a:xfrm>
            <a:off x="683568" y="3501008"/>
            <a:ext cx="3431102" cy="1368152"/>
          </a:xfrm>
          <a:prstGeom prst="rect">
            <a:avLst/>
          </a:prstGeom>
          <a:noFill/>
          <a:ln w="9525">
            <a:noFill/>
            <a:miter lim="800000"/>
            <a:headEnd/>
            <a:tailEnd/>
          </a:ln>
        </p:spPr>
      </p:pic>
      <p:sp>
        <p:nvSpPr>
          <p:cNvPr id="6" name="Content Placeholder 2"/>
          <p:cNvSpPr txBox="1">
            <a:spLocks/>
          </p:cNvSpPr>
          <p:nvPr/>
        </p:nvSpPr>
        <p:spPr>
          <a:xfrm>
            <a:off x="5004048" y="1556792"/>
            <a:ext cx="3312368" cy="2116832"/>
          </a:xfrm>
          <a:prstGeom prst="rect">
            <a:avLst/>
          </a:prstGeom>
        </p:spPr>
        <p:txBody>
          <a:bodyPr vert="horz" lIns="91440" tIns="45720" rIns="91440" bIns="45720" rtlCol="0">
            <a:normAutofit/>
          </a:bodyPr>
          <a:lstStyle/>
          <a:p>
            <a:pPr marR="0" lvl="0" algn="ctr" defTabSz="914400" rtl="0" eaLnBrk="1" fontAlgn="auto" latinLnBrk="0" hangingPunct="1">
              <a:lnSpc>
                <a:spcPct val="100000"/>
              </a:lnSpc>
              <a:spcBef>
                <a:spcPct val="20000"/>
              </a:spcBef>
              <a:spcAft>
                <a:spcPts val="0"/>
              </a:spcAft>
              <a:buClr>
                <a:srgbClr val="C00000"/>
              </a:buClr>
              <a:buSzTx/>
              <a:buFont typeface="Arial" pitchFamily="34" charset="0"/>
              <a:buNone/>
              <a:tabLst/>
              <a:defRPr/>
            </a:pPr>
            <a:r>
              <a:rPr kumimoji="0" lang="da-DK" sz="3200" b="1" i="0" u="none" strike="noStrike" kern="1200" cap="none" spc="0" normalizeH="0" baseline="0" noProof="0" dirty="0" err="1" smtClean="0">
                <a:ln>
                  <a:noFill/>
                </a:ln>
                <a:solidFill>
                  <a:schemeClr val="tx1"/>
                </a:solidFill>
                <a:effectLst/>
                <a:uLnTx/>
                <a:uFillTx/>
                <a:latin typeface="+mn-lt"/>
                <a:ea typeface="+mn-ea"/>
                <a:cs typeface="+mn-cs"/>
              </a:rPr>
              <a:t>Hadoop</a:t>
            </a:r>
            <a:endParaRPr lang="da-DK" sz="3200" b="1" noProof="0" dirty="0" smtClean="0"/>
          </a:p>
          <a:p>
            <a:pPr marR="0" lvl="0" algn="ctr" defTabSz="914400" rtl="0" eaLnBrk="1" fontAlgn="auto" latinLnBrk="0" hangingPunct="1">
              <a:lnSpc>
                <a:spcPct val="100000"/>
              </a:lnSpc>
              <a:spcBef>
                <a:spcPct val="20000"/>
              </a:spcBef>
              <a:spcAft>
                <a:spcPts val="0"/>
              </a:spcAft>
              <a:buClr>
                <a:srgbClr val="C00000"/>
              </a:buClr>
              <a:buSzTx/>
              <a:buFont typeface="Arial" pitchFamily="34" charset="0"/>
              <a:buNone/>
              <a:tabLst/>
              <a:defRPr/>
            </a:pPr>
            <a:r>
              <a:rPr kumimoji="0" lang="da-DK" sz="3200" i="0" u="none" strike="noStrike" kern="1200" cap="none" spc="0" normalizeH="0" baseline="0" noProof="0" dirty="0" smtClean="0">
                <a:ln>
                  <a:noFill/>
                </a:ln>
                <a:solidFill>
                  <a:schemeClr val="tx1"/>
                </a:solidFill>
                <a:effectLst/>
                <a:uLnTx/>
                <a:uFillTx/>
                <a:latin typeface="+mn-lt"/>
                <a:ea typeface="+mn-ea"/>
                <a:cs typeface="+mn-cs"/>
              </a:rPr>
              <a:t>Apache </a:t>
            </a:r>
            <a:r>
              <a:rPr kumimoji="0" lang="da-DK" sz="3200" i="0" u="none" strike="noStrike" kern="1200" cap="none" spc="0" normalizeH="0" baseline="0" noProof="0" dirty="0" err="1" smtClean="0">
                <a:ln>
                  <a:noFill/>
                </a:ln>
                <a:solidFill>
                  <a:schemeClr val="tx1"/>
                </a:solidFill>
                <a:effectLst/>
                <a:uLnTx/>
                <a:uFillTx/>
                <a:latin typeface="+mn-lt"/>
                <a:ea typeface="+mn-ea"/>
                <a:cs typeface="+mn-cs"/>
              </a:rPr>
              <a:t>open</a:t>
            </a:r>
            <a:r>
              <a:rPr lang="da-DK" sz="3200" dirty="0" smtClean="0"/>
              <a:t/>
            </a:r>
            <a:br>
              <a:rPr lang="da-DK" sz="3200" dirty="0" smtClean="0"/>
            </a:br>
            <a:r>
              <a:rPr kumimoji="0" lang="da-DK" sz="3200" i="0" u="none" strike="noStrike" kern="1200" cap="none" spc="0" normalizeH="0" baseline="0" noProof="0" dirty="0" err="1" smtClean="0">
                <a:ln>
                  <a:noFill/>
                </a:ln>
                <a:solidFill>
                  <a:schemeClr val="tx1"/>
                </a:solidFill>
                <a:effectLst/>
                <a:uLnTx/>
                <a:uFillTx/>
                <a:latin typeface="+mn-lt"/>
                <a:ea typeface="+mn-ea"/>
                <a:cs typeface="+mn-cs"/>
              </a:rPr>
              <a:t>source</a:t>
            </a:r>
            <a:r>
              <a:rPr kumimoji="0" lang="da-DK" sz="3200" i="0" u="none" strike="noStrike" kern="1200" cap="none" spc="0" normalizeH="0" baseline="0" noProof="0" dirty="0" smtClean="0">
                <a:ln>
                  <a:noFill/>
                </a:ln>
                <a:solidFill>
                  <a:schemeClr val="tx1"/>
                </a:solidFill>
                <a:effectLst/>
                <a:uLnTx/>
                <a:uFillTx/>
                <a:latin typeface="+mn-lt"/>
                <a:ea typeface="+mn-ea"/>
                <a:cs typeface="+mn-cs"/>
              </a:rPr>
              <a:t> projekt</a:t>
            </a:r>
          </a:p>
          <a:p>
            <a:pPr marR="0" lvl="0" algn="ctr" defTabSz="914400" rtl="0" eaLnBrk="1" fontAlgn="auto" latinLnBrk="0" hangingPunct="1">
              <a:lnSpc>
                <a:spcPct val="100000"/>
              </a:lnSpc>
              <a:spcBef>
                <a:spcPct val="20000"/>
              </a:spcBef>
              <a:spcAft>
                <a:spcPts val="0"/>
              </a:spcAft>
              <a:buClr>
                <a:srgbClr val="C00000"/>
              </a:buClr>
              <a:buSzTx/>
              <a:buFont typeface="Arial" pitchFamily="34" charset="0"/>
              <a:buNone/>
              <a:tabLst/>
              <a:defRPr/>
            </a:pPr>
            <a:endParaRPr kumimoji="0" lang="en-US" sz="3200" b="1" i="0" u="none" strike="noStrike" kern="1200" cap="none" spc="0" normalizeH="0" baseline="0" noProof="0" dirty="0">
              <a:ln>
                <a:noFill/>
              </a:ln>
              <a:solidFill>
                <a:schemeClr val="tx1"/>
              </a:solidFill>
              <a:effectLst/>
              <a:uLnTx/>
              <a:uFillTx/>
              <a:latin typeface="+mn-lt"/>
              <a:ea typeface="+mn-ea"/>
              <a:cs typeface="+mn-cs"/>
            </a:endParaRPr>
          </a:p>
        </p:txBody>
      </p:sp>
      <p:pic>
        <p:nvPicPr>
          <p:cNvPr id="79876" name="Picture 4"/>
          <p:cNvPicPr>
            <a:picLocks noChangeAspect="1" noChangeArrowheads="1"/>
          </p:cNvPicPr>
          <p:nvPr/>
        </p:nvPicPr>
        <p:blipFill>
          <a:blip r:embed="rId4" cstate="print"/>
          <a:srcRect/>
          <a:stretch>
            <a:fillRect/>
          </a:stretch>
        </p:blipFill>
        <p:spPr bwMode="auto">
          <a:xfrm>
            <a:off x="5220072" y="3789040"/>
            <a:ext cx="2880000" cy="806974"/>
          </a:xfrm>
          <a:prstGeom prst="rect">
            <a:avLst/>
          </a:prstGeom>
          <a:noFill/>
          <a:ln w="9525">
            <a:noFill/>
            <a:miter lim="800000"/>
            <a:headEnd/>
            <a:tailEnd/>
          </a:ln>
        </p:spPr>
      </p:pic>
      <p:pic>
        <p:nvPicPr>
          <p:cNvPr id="79877" name="Picture 5"/>
          <p:cNvPicPr>
            <a:picLocks noChangeAspect="1" noChangeArrowheads="1"/>
          </p:cNvPicPr>
          <p:nvPr/>
        </p:nvPicPr>
        <p:blipFill>
          <a:blip r:embed="rId5" cstate="print"/>
          <a:srcRect/>
          <a:stretch>
            <a:fillRect/>
          </a:stretch>
        </p:blipFill>
        <p:spPr bwMode="auto">
          <a:xfrm>
            <a:off x="5436096" y="4857009"/>
            <a:ext cx="2520280" cy="948255"/>
          </a:xfrm>
          <a:prstGeom prst="rect">
            <a:avLst/>
          </a:prstGeom>
          <a:noFill/>
          <a:ln w="9525">
            <a:noFill/>
            <a:miter lim="800000"/>
            <a:headEnd/>
            <a:tailEnd/>
          </a:ln>
        </p:spPr>
      </p:pic>
      <p:pic>
        <p:nvPicPr>
          <p:cNvPr id="79878" name="Picture 6"/>
          <p:cNvPicPr>
            <a:picLocks noChangeAspect="1" noChangeArrowheads="1"/>
          </p:cNvPicPr>
          <p:nvPr/>
        </p:nvPicPr>
        <p:blipFill>
          <a:blip r:embed="rId6" cstate="print"/>
          <a:srcRect t="37400" b="34880"/>
          <a:stretch>
            <a:fillRect/>
          </a:stretch>
        </p:blipFill>
        <p:spPr bwMode="auto">
          <a:xfrm>
            <a:off x="5220072" y="6093296"/>
            <a:ext cx="2952328" cy="701463"/>
          </a:xfrm>
          <a:prstGeom prst="rect">
            <a:avLst/>
          </a:prstGeom>
          <a:noFill/>
          <a:ln w="9525">
            <a:noFill/>
            <a:miter lim="800000"/>
            <a:headEnd/>
            <a:tailEnd/>
          </a:ln>
        </p:spPr>
      </p:pic>
      <p:pic>
        <p:nvPicPr>
          <p:cNvPr id="11" name="Picture 10" descr="feather-small.gif"/>
          <p:cNvPicPr>
            <a:picLocks noChangeAspect="1"/>
          </p:cNvPicPr>
          <p:nvPr/>
        </p:nvPicPr>
        <p:blipFill>
          <a:blip r:embed="rId7" cstate="print"/>
          <a:stretch>
            <a:fillRect/>
          </a:stretch>
        </p:blipFill>
        <p:spPr>
          <a:xfrm>
            <a:off x="5796136" y="3356992"/>
            <a:ext cx="1933575" cy="581025"/>
          </a:xfrm>
          <a:prstGeom prst="rect">
            <a:avLst/>
          </a:prstGeom>
        </p:spPr>
      </p:pic>
      <p:sp>
        <p:nvSpPr>
          <p:cNvPr id="10" name="Rectangle 9"/>
          <p:cNvSpPr/>
          <p:nvPr/>
        </p:nvSpPr>
        <p:spPr>
          <a:xfrm>
            <a:off x="1475656" y="894730"/>
            <a:ext cx="6048671" cy="451406"/>
          </a:xfrm>
          <a:prstGeom prst="rect">
            <a:avLst/>
          </a:prstGeom>
        </p:spPr>
        <p:txBody>
          <a:bodyPr wrap="square">
            <a:spAutoFit/>
          </a:bodyPr>
          <a:lstStyle/>
          <a:p>
            <a:pPr algn="ctr">
              <a:lnSpc>
                <a:spcPts val="1400"/>
              </a:lnSpc>
            </a:pPr>
            <a:r>
              <a:rPr lang="en-US" sz="1200" dirty="0" smtClean="0">
                <a:solidFill>
                  <a:srgbClr val="C00000"/>
                </a:solidFill>
              </a:rPr>
              <a:t>Dean</a:t>
            </a:r>
            <a:r>
              <a:rPr lang="en-US" sz="1200" dirty="0">
                <a:solidFill>
                  <a:srgbClr val="C00000"/>
                </a:solidFill>
              </a:rPr>
              <a:t>, </a:t>
            </a:r>
            <a:r>
              <a:rPr lang="en-US" sz="1200" dirty="0" smtClean="0">
                <a:solidFill>
                  <a:srgbClr val="C00000"/>
                </a:solidFill>
              </a:rPr>
              <a:t>F. and </a:t>
            </a:r>
            <a:r>
              <a:rPr lang="en-US" sz="1200" dirty="0" err="1" smtClean="0">
                <a:solidFill>
                  <a:srgbClr val="C00000"/>
                </a:solidFill>
              </a:rPr>
              <a:t>Ghemawat</a:t>
            </a:r>
            <a:r>
              <a:rPr lang="en-US" sz="1200" dirty="0" smtClean="0">
                <a:solidFill>
                  <a:srgbClr val="C00000"/>
                </a:solidFill>
              </a:rPr>
              <a:t>, S. (2004) </a:t>
            </a:r>
            <a:r>
              <a:rPr lang="en-US" sz="1200" i="1" dirty="0" err="1">
                <a:solidFill>
                  <a:srgbClr val="C00000"/>
                </a:solidFill>
              </a:rPr>
              <a:t>MapReduce</a:t>
            </a:r>
            <a:r>
              <a:rPr lang="en-US" sz="1200" i="1" dirty="0">
                <a:solidFill>
                  <a:srgbClr val="C00000"/>
                </a:solidFill>
              </a:rPr>
              <a:t>: Simplified Data Processing on Large Clusters</a:t>
            </a:r>
            <a:r>
              <a:rPr lang="en-US" sz="1200" dirty="0">
                <a:solidFill>
                  <a:srgbClr val="C00000"/>
                </a:solidFill>
              </a:rPr>
              <a:t>. </a:t>
            </a:r>
            <a:r>
              <a:rPr lang="en-US" sz="1200" dirty="0" smtClean="0">
                <a:solidFill>
                  <a:srgbClr val="C00000"/>
                </a:solidFill>
              </a:rPr>
              <a:t/>
            </a:r>
            <a:br>
              <a:rPr lang="en-US" sz="1200" dirty="0" smtClean="0">
                <a:solidFill>
                  <a:srgbClr val="C00000"/>
                </a:solidFill>
              </a:rPr>
            </a:br>
            <a:r>
              <a:rPr lang="en-US" sz="1200" dirty="0" smtClean="0">
                <a:solidFill>
                  <a:srgbClr val="C00000"/>
                </a:solidFill>
              </a:rPr>
              <a:t>In: Sixth </a:t>
            </a:r>
            <a:r>
              <a:rPr lang="en-US" sz="1200" dirty="0">
                <a:solidFill>
                  <a:srgbClr val="C00000"/>
                </a:solidFill>
              </a:rPr>
              <a:t>Symposium on Operating System Design and </a:t>
            </a:r>
            <a:r>
              <a:rPr lang="en-US" sz="1200" dirty="0" smtClean="0">
                <a:solidFill>
                  <a:srgbClr val="C00000"/>
                </a:solidFill>
              </a:rPr>
              <a:t>Implementation (OSDI 2004): 137-150</a:t>
            </a:r>
            <a:endParaRPr lang="da-DK" sz="1200"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945" name="Group 82944"/>
          <p:cNvGrpSpPr/>
          <p:nvPr/>
        </p:nvGrpSpPr>
        <p:grpSpPr>
          <a:xfrm>
            <a:off x="586190" y="4331542"/>
            <a:ext cx="2592288" cy="1944216"/>
            <a:chOff x="683568" y="2598466"/>
            <a:chExt cx="3744416" cy="2774750"/>
          </a:xfrm>
          <a:solidFill>
            <a:srgbClr val="00B050"/>
          </a:solidFill>
        </p:grpSpPr>
        <p:cxnSp>
          <p:nvCxnSpPr>
            <p:cNvPr id="11" name="Straight Connector 10"/>
            <p:cNvCxnSpPr/>
            <p:nvPr/>
          </p:nvCxnSpPr>
          <p:spPr>
            <a:xfrm>
              <a:off x="1475656" y="2598466"/>
              <a:ext cx="939775" cy="1478606"/>
            </a:xfrm>
            <a:prstGeom prst="line">
              <a:avLst/>
            </a:prstGeom>
            <a:grpFill/>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475656" y="2598466"/>
              <a:ext cx="1656184" cy="0"/>
            </a:xfrm>
            <a:prstGeom prst="line">
              <a:avLst/>
            </a:prstGeom>
            <a:grpFill/>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3131840" y="2598466"/>
              <a:ext cx="1296144" cy="1207355"/>
            </a:xfrm>
            <a:prstGeom prst="line">
              <a:avLst/>
            </a:prstGeom>
            <a:grpFill/>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3644441" y="3805821"/>
              <a:ext cx="783543" cy="1456941"/>
            </a:xfrm>
            <a:prstGeom prst="line">
              <a:avLst/>
            </a:prstGeom>
            <a:grpFill/>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2415431" y="2598466"/>
              <a:ext cx="716409" cy="1478606"/>
            </a:xfrm>
            <a:prstGeom prst="line">
              <a:avLst/>
            </a:prstGeom>
            <a:grpFill/>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415431" y="4077072"/>
              <a:ext cx="1229010" cy="1296144"/>
            </a:xfrm>
            <a:prstGeom prst="line">
              <a:avLst/>
            </a:prstGeom>
            <a:grpFill/>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2005761" y="4077072"/>
              <a:ext cx="409670" cy="1165942"/>
            </a:xfrm>
            <a:prstGeom prst="line">
              <a:avLst/>
            </a:prstGeom>
            <a:grpFill/>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005761" y="5262762"/>
              <a:ext cx="1638680" cy="110454"/>
            </a:xfrm>
            <a:prstGeom prst="line">
              <a:avLst/>
            </a:prstGeom>
            <a:grpFill/>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683568" y="2653693"/>
              <a:ext cx="792088" cy="1423379"/>
            </a:xfrm>
            <a:prstGeom prst="line">
              <a:avLst/>
            </a:prstGeom>
            <a:grpFill/>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83568" y="4077072"/>
              <a:ext cx="1322193" cy="1165942"/>
            </a:xfrm>
            <a:prstGeom prst="line">
              <a:avLst/>
            </a:prstGeom>
            <a:grpFill/>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2944" name="Straight Connector 82943"/>
            <p:cNvCxnSpPr/>
            <p:nvPr/>
          </p:nvCxnSpPr>
          <p:spPr>
            <a:xfrm>
              <a:off x="683568" y="4077072"/>
              <a:ext cx="1731863" cy="0"/>
            </a:xfrm>
            <a:prstGeom prst="line">
              <a:avLst/>
            </a:prstGeom>
            <a:grpFill/>
            <a:ln w="5715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0" y="44624"/>
            <a:ext cx="9162532" cy="1143000"/>
          </a:xfrm>
        </p:spPr>
        <p:txBody>
          <a:bodyPr>
            <a:normAutofit/>
          </a:bodyPr>
          <a:lstStyle/>
          <a:p>
            <a:r>
              <a:rPr lang="da-DK" b="1" dirty="0" smtClean="0"/>
              <a:t>Parallelle algoritmer – Teori </a:t>
            </a:r>
            <a:r>
              <a:rPr lang="da-DK" b="1" dirty="0" err="1" smtClean="0"/>
              <a:t>vs</a:t>
            </a:r>
            <a:r>
              <a:rPr lang="da-DK" b="1" dirty="0" smtClean="0"/>
              <a:t> Praksis</a:t>
            </a:r>
            <a:endParaRPr lang="da-DK" b="1" dirty="0"/>
          </a:p>
        </p:txBody>
      </p:sp>
      <p:grpSp>
        <p:nvGrpSpPr>
          <p:cNvPr id="82948" name="Group 82947"/>
          <p:cNvGrpSpPr/>
          <p:nvPr/>
        </p:nvGrpSpPr>
        <p:grpSpPr>
          <a:xfrm>
            <a:off x="286277" y="3873092"/>
            <a:ext cx="3205603" cy="2767607"/>
            <a:chOff x="69574" y="3873092"/>
            <a:chExt cx="3205603" cy="2767607"/>
          </a:xfrm>
        </p:grpSpPr>
        <p:pic>
          <p:nvPicPr>
            <p:cNvPr id="82946" name="Picture 2" descr="http://t2.gstatic.com/images?q=tbn:ANd9GcSa0slw410MKyp5NXj5l3JxJKw14BxtV7yYmK9kymjQ1P1T8kERYAAWBYM-"/>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5833" y="3966601"/>
              <a:ext cx="574097" cy="72988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t2.gstatic.com/images?q=tbn:ANd9GcSa0slw410MKyp5NXj5l3JxJKw14BxtV7yYmK9kymjQ1P1T8kERYAAWBYM-"/>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70211" y="3873092"/>
              <a:ext cx="574097" cy="72988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t2.gstatic.com/images?q=tbn:ANd9GcSa0slw410MKyp5NXj5l3JxJKw14BxtV7yYmK9kymjQ1P1T8kERYAAWBYM-"/>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01080" y="4812572"/>
              <a:ext cx="574097" cy="72988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t2.gstatic.com/images?q=tbn:ANd9GcSa0slw410MKyp5NXj5l3JxJKw14BxtV7yYmK9kymjQ1P1T8kERYAAWBYM-"/>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94372" y="5848323"/>
              <a:ext cx="574097" cy="72988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t2.gstatic.com/images?q=tbn:ANd9GcSa0slw410MKyp5NXj5l3JxJKw14BxtV7yYmK9kymjQ1P1T8kERYAAWBYM-"/>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574" y="5091784"/>
              <a:ext cx="574097" cy="72988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t2.gstatic.com/images?q=tbn:ANd9GcSa0slw410MKyp5NXj5l3JxJKw14BxtV7yYmK9kymjQ1P1T8kERYAAWBYM-"/>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26061" y="5910817"/>
              <a:ext cx="574097" cy="72988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t2.gstatic.com/images?q=tbn:ANd9GcSa0slw410MKyp5NXj5l3JxJKw14BxtV7yYmK9kymjQ1P1T8kERYAAWBYM-"/>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43162" y="4968276"/>
              <a:ext cx="574097" cy="729882"/>
            </a:xfrm>
            <a:prstGeom prst="rect">
              <a:avLst/>
            </a:prstGeom>
            <a:noFill/>
            <a:extLst>
              <a:ext uri="{909E8E84-426E-40DD-AFC4-6F175D3DCCD1}">
                <a14:hiddenFill xmlns:a14="http://schemas.microsoft.com/office/drawing/2010/main">
                  <a:solidFill>
                    <a:srgbClr val="FFFFFF"/>
                  </a:solidFill>
                </a14:hiddenFill>
              </a:ext>
            </a:extLst>
          </p:spPr>
        </p:pic>
      </p:grpSp>
      <p:sp>
        <p:nvSpPr>
          <p:cNvPr id="35" name="Content Placeholder 2"/>
          <p:cNvSpPr>
            <a:spLocks noGrp="1"/>
          </p:cNvSpPr>
          <p:nvPr>
            <p:ph idx="1"/>
          </p:nvPr>
        </p:nvSpPr>
        <p:spPr>
          <a:xfrm>
            <a:off x="225144" y="1124744"/>
            <a:ext cx="8918856" cy="2592288"/>
          </a:xfrm>
        </p:spPr>
        <p:txBody>
          <a:bodyPr>
            <a:noAutofit/>
          </a:bodyPr>
          <a:lstStyle/>
          <a:p>
            <a:r>
              <a:rPr lang="da-DK" sz="2400" dirty="0" smtClean="0"/>
              <a:t>Behandling af massiv data kræver parallelle algoritmer (fx Google)</a:t>
            </a:r>
          </a:p>
          <a:p>
            <a:endParaRPr lang="da-DK" sz="2400" dirty="0" smtClean="0"/>
          </a:p>
          <a:p>
            <a:r>
              <a:rPr lang="da-DK" sz="2400" b="1" dirty="0" smtClean="0"/>
              <a:t>Ideelle Teoretiske </a:t>
            </a:r>
            <a:r>
              <a:rPr lang="da-DK" sz="2400" b="1" dirty="0"/>
              <a:t>V</a:t>
            </a:r>
            <a:r>
              <a:rPr lang="da-DK" sz="2400" b="1" dirty="0" smtClean="0"/>
              <a:t>erden</a:t>
            </a:r>
            <a:r>
              <a:rPr lang="da-DK" sz="2400" dirty="0" smtClean="0"/>
              <a:t> </a:t>
            </a:r>
          </a:p>
          <a:p>
            <a:pPr lvl="1"/>
            <a:r>
              <a:rPr lang="da-DK" sz="2000" dirty="0" smtClean="0"/>
              <a:t>mange maskiner samarbejder synkront </a:t>
            </a:r>
          </a:p>
          <a:p>
            <a:pPr lvl="1"/>
            <a:r>
              <a:rPr lang="da-DK" sz="2000" dirty="0" smtClean="0"/>
              <a:t>kan kommunikere i hvert beregningsskridt</a:t>
            </a:r>
          </a:p>
          <a:p>
            <a:pPr lvl="1"/>
            <a:r>
              <a:rPr lang="da-DK" sz="2000" dirty="0" smtClean="0"/>
              <a:t>utallige teoretiske algoritmer udviklet</a:t>
            </a:r>
          </a:p>
          <a:p>
            <a:endParaRPr lang="da-DK" sz="2400" dirty="0" smtClean="0"/>
          </a:p>
        </p:txBody>
      </p:sp>
      <p:sp>
        <p:nvSpPr>
          <p:cNvPr id="82947" name="Oval 82946"/>
          <p:cNvSpPr/>
          <p:nvPr/>
        </p:nvSpPr>
        <p:spPr>
          <a:xfrm>
            <a:off x="2017884" y="4271595"/>
            <a:ext cx="106523" cy="9350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7" name="Oval 36"/>
          <p:cNvSpPr/>
          <p:nvPr/>
        </p:nvSpPr>
        <p:spPr>
          <a:xfrm>
            <a:off x="1908383" y="4919667"/>
            <a:ext cx="106523" cy="9350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Oval 37"/>
          <p:cNvSpPr/>
          <p:nvPr/>
        </p:nvSpPr>
        <p:spPr>
          <a:xfrm>
            <a:off x="2377924" y="5999787"/>
            <a:ext cx="106523" cy="9350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9" name="Oval 38"/>
          <p:cNvSpPr/>
          <p:nvPr/>
        </p:nvSpPr>
        <p:spPr>
          <a:xfrm>
            <a:off x="2449932" y="4509120"/>
            <a:ext cx="106523" cy="9350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0" name="Oval 39"/>
          <p:cNvSpPr/>
          <p:nvPr/>
        </p:nvSpPr>
        <p:spPr>
          <a:xfrm>
            <a:off x="1369812" y="5301208"/>
            <a:ext cx="106523" cy="9350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1" name="Oval 40"/>
          <p:cNvSpPr/>
          <p:nvPr/>
        </p:nvSpPr>
        <p:spPr>
          <a:xfrm>
            <a:off x="1116295" y="5855771"/>
            <a:ext cx="106523" cy="9350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2" name="Oval 41"/>
          <p:cNvSpPr/>
          <p:nvPr/>
        </p:nvSpPr>
        <p:spPr>
          <a:xfrm>
            <a:off x="684247" y="5046431"/>
            <a:ext cx="106523" cy="9350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4" name="Oval 43"/>
          <p:cNvSpPr/>
          <p:nvPr/>
        </p:nvSpPr>
        <p:spPr>
          <a:xfrm>
            <a:off x="1260311" y="4581128"/>
            <a:ext cx="106523" cy="9350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5" name="Oval 44"/>
          <p:cNvSpPr/>
          <p:nvPr/>
        </p:nvSpPr>
        <p:spPr>
          <a:xfrm>
            <a:off x="2729338" y="5877272"/>
            <a:ext cx="106523" cy="9350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6" name="Oval 45"/>
          <p:cNvSpPr/>
          <p:nvPr/>
        </p:nvSpPr>
        <p:spPr>
          <a:xfrm>
            <a:off x="1764367" y="6165304"/>
            <a:ext cx="106523" cy="9350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82949" name="Picture 4" descr="http://4.bp.blogspot.com/-PBHzNbGcWYU/UCAKHqwVNnI/AAAAAAAAGY0/qqDjCzimBNM/s1600/synchro_swimmin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152" y="1988840"/>
            <a:ext cx="2584742" cy="1680082"/>
          </a:xfrm>
          <a:prstGeom prst="rect">
            <a:avLst/>
          </a:prstGeom>
          <a:noFill/>
          <a:extLst>
            <a:ext uri="{909E8E84-426E-40DD-AFC4-6F175D3DCCD1}">
              <a14:hiddenFill xmlns:a14="http://schemas.microsoft.com/office/drawing/2010/main">
                <a:solidFill>
                  <a:srgbClr val="FFFFFF"/>
                </a:solidFill>
              </a14:hiddenFill>
            </a:ext>
          </a:extLst>
        </p:spPr>
      </p:pic>
      <p:pic>
        <p:nvPicPr>
          <p:cNvPr id="82950" name="Picture 6" descr="http://img1.coolspacetricks.com/images/animatedgifs/fire/029.gif"/>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044287" y="4365104"/>
            <a:ext cx="1524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49" name="Content Placeholder 2"/>
          <p:cNvSpPr txBox="1">
            <a:spLocks/>
          </p:cNvSpPr>
          <p:nvPr/>
        </p:nvSpPr>
        <p:spPr>
          <a:xfrm>
            <a:off x="3851920" y="6275758"/>
            <a:ext cx="5112568" cy="404245"/>
          </a:xfrm>
          <a:prstGeom prst="rect">
            <a:avLst/>
          </a:prstGeom>
          <a:solidFill>
            <a:schemeClr val="accent2">
              <a:lumMod val="60000"/>
              <a:lumOff val="40000"/>
            </a:schemeClr>
          </a:solidFill>
        </p:spPr>
        <p:txBody>
          <a:bodyPr vert="horz" lIns="91440" tIns="45720" rIns="91440" bIns="45720" rtlCol="0">
            <a:noAutofit/>
          </a:bodyPr>
          <a:lstStyle>
            <a:lvl1pPr marL="342900" indent="-342900" algn="l" defTabSz="914400" rtl="0" eaLnBrk="1" latinLnBrk="0" hangingPunct="1">
              <a:spcBef>
                <a:spcPct val="20000"/>
              </a:spcBef>
              <a:buClr>
                <a:srgbClr val="C0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da-DK" sz="2000" b="1" dirty="0" smtClean="0"/>
              <a:t>Ønskes: </a:t>
            </a:r>
            <a:r>
              <a:rPr lang="da-DK" sz="2000" dirty="0" smtClean="0"/>
              <a:t>Simpel men slagkraftig parallel model</a:t>
            </a:r>
          </a:p>
        </p:txBody>
      </p:sp>
      <p:sp>
        <p:nvSpPr>
          <p:cNvPr id="50" name="Content Placeholder 2"/>
          <p:cNvSpPr txBox="1">
            <a:spLocks/>
          </p:cNvSpPr>
          <p:nvPr/>
        </p:nvSpPr>
        <p:spPr>
          <a:xfrm>
            <a:off x="3775505" y="4085456"/>
            <a:ext cx="5116975" cy="188861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C0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da-DK" sz="2400" b="1" dirty="0" smtClean="0"/>
              <a:t>Praksis</a:t>
            </a:r>
          </a:p>
          <a:p>
            <a:pPr lvl="1"/>
            <a:r>
              <a:rPr lang="da-DK" sz="2000" dirty="0" smtClean="0"/>
              <a:t>meget svært at programmere</a:t>
            </a:r>
          </a:p>
          <a:p>
            <a:pPr lvl="1"/>
            <a:r>
              <a:rPr lang="da-DK" sz="2000" dirty="0" smtClean="0"/>
              <a:t>korrekthed, </a:t>
            </a:r>
            <a:r>
              <a:rPr lang="da-DK" sz="2000" dirty="0" err="1" smtClean="0"/>
              <a:t>concurrency</a:t>
            </a:r>
            <a:r>
              <a:rPr lang="da-DK" sz="2000" dirty="0" smtClean="0"/>
              <a:t> problemer, …</a:t>
            </a:r>
          </a:p>
          <a:p>
            <a:pPr lvl="1"/>
            <a:r>
              <a:rPr lang="da-DK" sz="2000" dirty="0"/>
              <a:t>m</a:t>
            </a:r>
            <a:r>
              <a:rPr lang="da-DK" sz="2000" dirty="0" smtClean="0"/>
              <a:t>askiner arbejder med forskellige hastigheder, strejker, bryder sammen</a:t>
            </a:r>
          </a:p>
        </p:txBody>
      </p:sp>
      <p:sp>
        <p:nvSpPr>
          <p:cNvPr id="51" name="Oval 50"/>
          <p:cNvSpPr/>
          <p:nvPr/>
        </p:nvSpPr>
        <p:spPr>
          <a:xfrm>
            <a:off x="807112" y="5320819"/>
            <a:ext cx="106523" cy="9350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03723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animEffect transition="in" filter="fade">
                                      <p:cBhvr>
                                        <p:cTn id="7" dur="500"/>
                                        <p:tgtEl>
                                          <p:spTgt spid="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
                                            <p:txEl>
                                              <p:pRg st="2" end="2"/>
                                            </p:txEl>
                                          </p:spTgt>
                                        </p:tgtEl>
                                        <p:attrNameLst>
                                          <p:attrName>style.visibility</p:attrName>
                                        </p:attrNameLst>
                                      </p:cBhvr>
                                      <p:to>
                                        <p:strVal val="visible"/>
                                      </p:to>
                                    </p:set>
                                    <p:animEffect transition="in" filter="fade">
                                      <p:cBhvr>
                                        <p:cTn id="12" dur="500"/>
                                        <p:tgtEl>
                                          <p:spTgt spid="35">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5">
                                            <p:txEl>
                                              <p:pRg st="3" end="3"/>
                                            </p:txEl>
                                          </p:spTgt>
                                        </p:tgtEl>
                                        <p:attrNameLst>
                                          <p:attrName>style.visibility</p:attrName>
                                        </p:attrNameLst>
                                      </p:cBhvr>
                                      <p:to>
                                        <p:strVal val="visible"/>
                                      </p:to>
                                    </p:set>
                                    <p:animEffect transition="in" filter="fade">
                                      <p:cBhvr>
                                        <p:cTn id="15" dur="500"/>
                                        <p:tgtEl>
                                          <p:spTgt spid="35">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5">
                                            <p:txEl>
                                              <p:pRg st="4" end="4"/>
                                            </p:txEl>
                                          </p:spTgt>
                                        </p:tgtEl>
                                        <p:attrNameLst>
                                          <p:attrName>style.visibility</p:attrName>
                                        </p:attrNameLst>
                                      </p:cBhvr>
                                      <p:to>
                                        <p:strVal val="visible"/>
                                      </p:to>
                                    </p:set>
                                    <p:animEffect transition="in" filter="fade">
                                      <p:cBhvr>
                                        <p:cTn id="18" dur="500"/>
                                        <p:tgtEl>
                                          <p:spTgt spid="35">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5">
                                            <p:txEl>
                                              <p:pRg st="5" end="5"/>
                                            </p:txEl>
                                          </p:spTgt>
                                        </p:tgtEl>
                                        <p:attrNameLst>
                                          <p:attrName>style.visibility</p:attrName>
                                        </p:attrNameLst>
                                      </p:cBhvr>
                                      <p:to>
                                        <p:strVal val="visible"/>
                                      </p:to>
                                    </p:set>
                                    <p:animEffect transition="in" filter="fade">
                                      <p:cBhvr>
                                        <p:cTn id="21" dur="500"/>
                                        <p:tgtEl>
                                          <p:spTgt spid="35">
                                            <p:txEl>
                                              <p:pRg st="5" end="5"/>
                                            </p:txEl>
                                          </p:spTgt>
                                        </p:tgtEl>
                                      </p:cBhvr>
                                    </p:animEffect>
                                  </p:childTnLst>
                                </p:cTn>
                              </p:par>
                              <p:par>
                                <p:cTn id="22" presetID="1" presetClass="entr" presetSubtype="0" fill="hold" nodeType="withEffect">
                                  <p:stCondLst>
                                    <p:cond delay="0"/>
                                  </p:stCondLst>
                                  <p:childTnLst>
                                    <p:set>
                                      <p:cBhvr>
                                        <p:cTn id="23" dur="1" fill="hold">
                                          <p:stCondLst>
                                            <p:cond delay="0"/>
                                          </p:stCondLst>
                                        </p:cTn>
                                        <p:tgtEl>
                                          <p:spTgt spid="8294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0"/>
                                        </p:tgtEl>
                                        <p:attrNameLst>
                                          <p:attrName>style.visibility</p:attrName>
                                        </p:attrNameLst>
                                      </p:cBhvr>
                                      <p:to>
                                        <p:strVal val="visible"/>
                                      </p:to>
                                    </p:set>
                                    <p:animEffect transition="in" filter="fade">
                                      <p:cBhvr>
                                        <p:cTn id="28" dur="500"/>
                                        <p:tgtEl>
                                          <p:spTgt spid="50"/>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199"/>
                                          </p:stCondLst>
                                        </p:cTn>
                                        <p:tgtEl>
                                          <p:spTgt spid="82947"/>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199"/>
                                          </p:stCondLst>
                                        </p:cTn>
                                        <p:tgtEl>
                                          <p:spTgt spid="38"/>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199"/>
                                          </p:stCondLst>
                                        </p:cTn>
                                        <p:tgtEl>
                                          <p:spTgt spid="37"/>
                                        </p:tgtEl>
                                        <p:attrNameLst>
                                          <p:attrName>style.visibility</p:attrName>
                                        </p:attrNameLst>
                                      </p:cBhvr>
                                      <p:to>
                                        <p:strVal val="visible"/>
                                      </p:to>
                                    </p:set>
                                  </p:childTnLst>
                                </p:cTn>
                              </p:par>
                            </p:childTnLst>
                          </p:cTn>
                        </p:par>
                        <p:par>
                          <p:cTn id="37" fill="hold">
                            <p:stCondLst>
                              <p:cond delay="200"/>
                            </p:stCondLst>
                            <p:childTnLst>
                              <p:par>
                                <p:cTn id="38" presetID="42" presetClass="path" presetSubtype="0" fill="hold" grpId="0" nodeType="afterEffect">
                                  <p:stCondLst>
                                    <p:cond delay="0"/>
                                  </p:stCondLst>
                                  <p:childTnLst>
                                    <p:animMotion origin="layout" path="M -1.11111E-6 3.7037E-7 L -0.06389 0.00093 " pathEditMode="relative" rAng="0" ptsTypes="AA">
                                      <p:cBhvr>
                                        <p:cTn id="39" dur="200" fill="hold"/>
                                        <p:tgtEl>
                                          <p:spTgt spid="82947"/>
                                        </p:tgtEl>
                                        <p:attrNameLst>
                                          <p:attrName>ppt_x</p:attrName>
                                          <p:attrName>ppt_y</p:attrName>
                                        </p:attrNameLst>
                                      </p:cBhvr>
                                      <p:rCtr x="-3194" y="46"/>
                                    </p:animMotion>
                                  </p:childTnLst>
                                </p:cTn>
                              </p:par>
                              <p:par>
                                <p:cTn id="40" presetID="42" presetClass="path" presetSubtype="0" fill="hold" grpId="0" nodeType="withEffect">
                                  <p:stCondLst>
                                    <p:cond delay="0"/>
                                  </p:stCondLst>
                                  <p:childTnLst>
                                    <p:animMotion origin="layout" path="M -1.94444E-6 -1.11111E-6 L 0.02153 -0.05995 " pathEditMode="relative" rAng="0" ptsTypes="AA">
                                      <p:cBhvr>
                                        <p:cTn id="41" dur="200" fill="hold"/>
                                        <p:tgtEl>
                                          <p:spTgt spid="37"/>
                                        </p:tgtEl>
                                        <p:attrNameLst>
                                          <p:attrName>ppt_x</p:attrName>
                                          <p:attrName>ppt_y</p:attrName>
                                        </p:attrNameLst>
                                      </p:cBhvr>
                                      <p:rCtr x="1076" y="-3009"/>
                                    </p:animMotion>
                                  </p:childTnLst>
                                </p:cTn>
                              </p:par>
                              <p:par>
                                <p:cTn id="42" presetID="42" presetClass="path" presetSubtype="0" fill="hold" grpId="0" nodeType="withEffect">
                                  <p:stCondLst>
                                    <p:cond delay="0"/>
                                  </p:stCondLst>
                                  <p:childTnLst>
                                    <p:animMotion origin="layout" path="M 2.5E-6 -1.48148E-6 L -0.04931 -0.06643 " pathEditMode="relative" rAng="0" ptsTypes="AA">
                                      <p:cBhvr>
                                        <p:cTn id="43" dur="200" fill="hold"/>
                                        <p:tgtEl>
                                          <p:spTgt spid="38"/>
                                        </p:tgtEl>
                                        <p:attrNameLst>
                                          <p:attrName>ppt_x</p:attrName>
                                          <p:attrName>ppt_y</p:attrName>
                                        </p:attrNameLst>
                                      </p:cBhvr>
                                      <p:rCtr x="-2465" y="-3333"/>
                                    </p:animMotion>
                                  </p:childTnLst>
                                </p:cTn>
                              </p:par>
                            </p:childTnLst>
                          </p:cTn>
                        </p:par>
                        <p:par>
                          <p:cTn id="44" fill="hold">
                            <p:stCondLst>
                              <p:cond delay="400"/>
                            </p:stCondLst>
                            <p:childTnLst>
                              <p:par>
                                <p:cTn id="45" presetID="1" presetClass="exit" presetSubtype="0" fill="hold" grpId="2" nodeType="afterEffect">
                                  <p:stCondLst>
                                    <p:cond delay="0"/>
                                  </p:stCondLst>
                                  <p:childTnLst>
                                    <p:set>
                                      <p:cBhvr>
                                        <p:cTn id="46" dur="1" fill="hold">
                                          <p:stCondLst>
                                            <p:cond delay="199"/>
                                          </p:stCondLst>
                                        </p:cTn>
                                        <p:tgtEl>
                                          <p:spTgt spid="82947"/>
                                        </p:tgtEl>
                                        <p:attrNameLst>
                                          <p:attrName>style.visibility</p:attrName>
                                        </p:attrNameLst>
                                      </p:cBhvr>
                                      <p:to>
                                        <p:strVal val="hidden"/>
                                      </p:to>
                                    </p:set>
                                  </p:childTnLst>
                                </p:cTn>
                              </p:par>
                              <p:par>
                                <p:cTn id="47" presetID="1" presetClass="exit" presetSubtype="0" fill="hold" grpId="2" nodeType="withEffect">
                                  <p:stCondLst>
                                    <p:cond delay="0"/>
                                  </p:stCondLst>
                                  <p:childTnLst>
                                    <p:set>
                                      <p:cBhvr>
                                        <p:cTn id="48" dur="1" fill="hold">
                                          <p:stCondLst>
                                            <p:cond delay="199"/>
                                          </p:stCondLst>
                                        </p:cTn>
                                        <p:tgtEl>
                                          <p:spTgt spid="37"/>
                                        </p:tgtEl>
                                        <p:attrNameLst>
                                          <p:attrName>style.visibility</p:attrName>
                                        </p:attrNameLst>
                                      </p:cBhvr>
                                      <p:to>
                                        <p:strVal val="hidden"/>
                                      </p:to>
                                    </p:set>
                                  </p:childTnLst>
                                </p:cTn>
                              </p:par>
                              <p:par>
                                <p:cTn id="49" presetID="1" presetClass="exit" presetSubtype="0" fill="hold" grpId="2" nodeType="withEffect">
                                  <p:stCondLst>
                                    <p:cond delay="0"/>
                                  </p:stCondLst>
                                  <p:childTnLst>
                                    <p:set>
                                      <p:cBhvr>
                                        <p:cTn id="50" dur="1" fill="hold">
                                          <p:stCondLst>
                                            <p:cond delay="199"/>
                                          </p:stCondLst>
                                        </p:cTn>
                                        <p:tgtEl>
                                          <p:spTgt spid="38"/>
                                        </p:tgtEl>
                                        <p:attrNameLst>
                                          <p:attrName>style.visibility</p:attrName>
                                        </p:attrNameLst>
                                      </p:cBhvr>
                                      <p:to>
                                        <p:strVal val="hidden"/>
                                      </p:to>
                                    </p:set>
                                  </p:childTnLst>
                                </p:cTn>
                              </p:par>
                            </p:childTnLst>
                          </p:cTn>
                        </p:par>
                        <p:par>
                          <p:cTn id="51" fill="hold">
                            <p:stCondLst>
                              <p:cond delay="600"/>
                            </p:stCondLst>
                            <p:childTnLst>
                              <p:par>
                                <p:cTn id="52" presetID="1" presetClass="entr" presetSubtype="0" fill="hold" grpId="1" nodeType="afterEffect">
                                  <p:stCondLst>
                                    <p:cond delay="0"/>
                                  </p:stCondLst>
                                  <p:childTnLst>
                                    <p:set>
                                      <p:cBhvr>
                                        <p:cTn id="53" dur="1" fill="hold">
                                          <p:stCondLst>
                                            <p:cond delay="199"/>
                                          </p:stCondLst>
                                        </p:cTn>
                                        <p:tgtEl>
                                          <p:spTgt spid="39"/>
                                        </p:tgtEl>
                                        <p:attrNameLst>
                                          <p:attrName>style.visibility</p:attrName>
                                        </p:attrNameLst>
                                      </p:cBhvr>
                                      <p:to>
                                        <p:strVal val="visible"/>
                                      </p:to>
                                    </p:set>
                                  </p:childTnLst>
                                </p:cTn>
                              </p:par>
                              <p:par>
                                <p:cTn id="54" presetID="1" presetClass="entr" presetSubtype="0" fill="hold" grpId="1" nodeType="withEffect">
                                  <p:stCondLst>
                                    <p:cond delay="0"/>
                                  </p:stCondLst>
                                  <p:childTnLst>
                                    <p:set>
                                      <p:cBhvr>
                                        <p:cTn id="55" dur="1" fill="hold">
                                          <p:stCondLst>
                                            <p:cond delay="199"/>
                                          </p:stCondLst>
                                        </p:cTn>
                                        <p:tgtEl>
                                          <p:spTgt spid="40"/>
                                        </p:tgtEl>
                                        <p:attrNameLst>
                                          <p:attrName>style.visibility</p:attrName>
                                        </p:attrNameLst>
                                      </p:cBhvr>
                                      <p:to>
                                        <p:strVal val="visible"/>
                                      </p:to>
                                    </p:set>
                                  </p:childTnLst>
                                </p:cTn>
                              </p:par>
                            </p:childTnLst>
                          </p:cTn>
                        </p:par>
                        <p:par>
                          <p:cTn id="56" fill="hold">
                            <p:stCondLst>
                              <p:cond delay="800"/>
                            </p:stCondLst>
                            <p:childTnLst>
                              <p:par>
                                <p:cTn id="57" presetID="42" presetClass="path" presetSubtype="0" fill="hold" grpId="0" nodeType="afterEffect">
                                  <p:stCondLst>
                                    <p:cond delay="0"/>
                                  </p:stCondLst>
                                  <p:childTnLst>
                                    <p:animMotion origin="layout" path="M 0 -3.7037E-7 L 0.04531 0.05648 " pathEditMode="relative" rAng="0" ptsTypes="AA">
                                      <p:cBhvr>
                                        <p:cTn id="58" dur="200" fill="hold"/>
                                        <p:tgtEl>
                                          <p:spTgt spid="39"/>
                                        </p:tgtEl>
                                        <p:attrNameLst>
                                          <p:attrName>ppt_x</p:attrName>
                                          <p:attrName>ppt_y</p:attrName>
                                        </p:attrNameLst>
                                      </p:cBhvr>
                                      <p:rCtr x="2257" y="2824"/>
                                    </p:animMotion>
                                  </p:childTnLst>
                                </p:cTn>
                              </p:par>
                              <p:par>
                                <p:cTn id="59" presetID="42" presetClass="path" presetSubtype="0" fill="hold" grpId="0" nodeType="withEffect">
                                  <p:stCondLst>
                                    <p:cond delay="0"/>
                                  </p:stCondLst>
                                  <p:childTnLst>
                                    <p:animMotion origin="layout" path="M -1.11111E-6 3.7037E-7 L -0.06389 0.00093 " pathEditMode="relative" rAng="0" ptsTypes="AA">
                                      <p:cBhvr>
                                        <p:cTn id="60" dur="200" fill="hold"/>
                                        <p:tgtEl>
                                          <p:spTgt spid="40"/>
                                        </p:tgtEl>
                                        <p:attrNameLst>
                                          <p:attrName>ppt_x</p:attrName>
                                          <p:attrName>ppt_y</p:attrName>
                                        </p:attrNameLst>
                                      </p:cBhvr>
                                      <p:rCtr x="-3194" y="46"/>
                                    </p:animMotion>
                                  </p:childTnLst>
                                </p:cTn>
                              </p:par>
                            </p:childTnLst>
                          </p:cTn>
                        </p:par>
                        <p:par>
                          <p:cTn id="61" fill="hold">
                            <p:stCondLst>
                              <p:cond delay="1000"/>
                            </p:stCondLst>
                            <p:childTnLst>
                              <p:par>
                                <p:cTn id="62" presetID="1" presetClass="exit" presetSubtype="0" fill="hold" grpId="2" nodeType="afterEffect">
                                  <p:stCondLst>
                                    <p:cond delay="0"/>
                                  </p:stCondLst>
                                  <p:childTnLst>
                                    <p:set>
                                      <p:cBhvr>
                                        <p:cTn id="63" dur="1" fill="hold">
                                          <p:stCondLst>
                                            <p:cond delay="199"/>
                                          </p:stCondLst>
                                        </p:cTn>
                                        <p:tgtEl>
                                          <p:spTgt spid="39"/>
                                        </p:tgtEl>
                                        <p:attrNameLst>
                                          <p:attrName>style.visibility</p:attrName>
                                        </p:attrNameLst>
                                      </p:cBhvr>
                                      <p:to>
                                        <p:strVal val="hidden"/>
                                      </p:to>
                                    </p:set>
                                  </p:childTnLst>
                                </p:cTn>
                              </p:par>
                              <p:par>
                                <p:cTn id="64" presetID="1" presetClass="exit" presetSubtype="0" fill="hold" grpId="2" nodeType="withEffect">
                                  <p:stCondLst>
                                    <p:cond delay="0"/>
                                  </p:stCondLst>
                                  <p:childTnLst>
                                    <p:set>
                                      <p:cBhvr>
                                        <p:cTn id="65" dur="1" fill="hold">
                                          <p:stCondLst>
                                            <p:cond delay="199"/>
                                          </p:stCondLst>
                                        </p:cTn>
                                        <p:tgtEl>
                                          <p:spTgt spid="40"/>
                                        </p:tgtEl>
                                        <p:attrNameLst>
                                          <p:attrName>style.visibility</p:attrName>
                                        </p:attrNameLst>
                                      </p:cBhvr>
                                      <p:to>
                                        <p:strVal val="hidden"/>
                                      </p:to>
                                    </p:set>
                                  </p:childTnLst>
                                </p:cTn>
                              </p:par>
                            </p:childTnLst>
                          </p:cTn>
                        </p:par>
                        <p:par>
                          <p:cTn id="66" fill="hold">
                            <p:stCondLst>
                              <p:cond delay="1200"/>
                            </p:stCondLst>
                            <p:childTnLst>
                              <p:par>
                                <p:cTn id="67" presetID="1" presetClass="entr" presetSubtype="0" fill="hold" grpId="1" nodeType="afterEffect">
                                  <p:stCondLst>
                                    <p:cond delay="0"/>
                                  </p:stCondLst>
                                  <p:childTnLst>
                                    <p:set>
                                      <p:cBhvr>
                                        <p:cTn id="68" dur="1" fill="hold">
                                          <p:stCondLst>
                                            <p:cond delay="199"/>
                                          </p:stCondLst>
                                        </p:cTn>
                                        <p:tgtEl>
                                          <p:spTgt spid="42"/>
                                        </p:tgtEl>
                                        <p:attrNameLst>
                                          <p:attrName>style.visibility</p:attrName>
                                        </p:attrNameLst>
                                      </p:cBhvr>
                                      <p:to>
                                        <p:strVal val="visible"/>
                                      </p:to>
                                    </p:set>
                                  </p:childTnLst>
                                </p:cTn>
                              </p:par>
                              <p:par>
                                <p:cTn id="69" presetID="1" presetClass="entr" presetSubtype="0" fill="hold" grpId="1" nodeType="withEffect">
                                  <p:stCondLst>
                                    <p:cond delay="0"/>
                                  </p:stCondLst>
                                  <p:childTnLst>
                                    <p:set>
                                      <p:cBhvr>
                                        <p:cTn id="70" dur="1" fill="hold">
                                          <p:stCondLst>
                                            <p:cond delay="199"/>
                                          </p:stCondLst>
                                        </p:cTn>
                                        <p:tgtEl>
                                          <p:spTgt spid="41"/>
                                        </p:tgtEl>
                                        <p:attrNameLst>
                                          <p:attrName>style.visibility</p:attrName>
                                        </p:attrNameLst>
                                      </p:cBhvr>
                                      <p:to>
                                        <p:strVal val="visible"/>
                                      </p:to>
                                    </p:set>
                                  </p:childTnLst>
                                </p:cTn>
                              </p:par>
                            </p:childTnLst>
                          </p:cTn>
                        </p:par>
                        <p:par>
                          <p:cTn id="71" fill="hold">
                            <p:stCondLst>
                              <p:cond delay="1400"/>
                            </p:stCondLst>
                            <p:childTnLst>
                              <p:par>
                                <p:cTn id="72" presetID="42" presetClass="path" presetSubtype="0" fill="hold" grpId="0" nodeType="afterEffect">
                                  <p:stCondLst>
                                    <p:cond delay="0"/>
                                  </p:stCondLst>
                                  <p:childTnLst>
                                    <p:animMotion origin="layout" path="M 3.33333E-6 1.85185E-6 L -0.03733 -0.0456 " pathEditMode="relative" rAng="0" ptsTypes="AA">
                                      <p:cBhvr>
                                        <p:cTn id="73" dur="200" fill="hold"/>
                                        <p:tgtEl>
                                          <p:spTgt spid="41"/>
                                        </p:tgtEl>
                                        <p:attrNameLst>
                                          <p:attrName>ppt_x</p:attrName>
                                          <p:attrName>ppt_y</p:attrName>
                                        </p:attrNameLst>
                                      </p:cBhvr>
                                      <p:rCtr x="-1875" y="-2292"/>
                                    </p:animMotion>
                                  </p:childTnLst>
                                </p:cTn>
                              </p:par>
                              <p:par>
                                <p:cTn id="74" presetID="42" presetClass="path" presetSubtype="0" fill="hold" grpId="0" nodeType="withEffect">
                                  <p:stCondLst>
                                    <p:cond delay="0"/>
                                  </p:stCondLst>
                                  <p:childTnLst>
                                    <p:animMotion origin="layout" path="M 2.22222E-6 -2.59259E-6 L 0.02569 -0.06412 " pathEditMode="relative" rAng="0" ptsTypes="AA">
                                      <p:cBhvr>
                                        <p:cTn id="75" dur="200" fill="hold"/>
                                        <p:tgtEl>
                                          <p:spTgt spid="42"/>
                                        </p:tgtEl>
                                        <p:attrNameLst>
                                          <p:attrName>ppt_x</p:attrName>
                                          <p:attrName>ppt_y</p:attrName>
                                        </p:attrNameLst>
                                      </p:cBhvr>
                                      <p:rCtr x="1285" y="-3218"/>
                                    </p:animMotion>
                                  </p:childTnLst>
                                </p:cTn>
                              </p:par>
                            </p:childTnLst>
                          </p:cTn>
                        </p:par>
                        <p:par>
                          <p:cTn id="76" fill="hold">
                            <p:stCondLst>
                              <p:cond delay="1600"/>
                            </p:stCondLst>
                            <p:childTnLst>
                              <p:par>
                                <p:cTn id="77" presetID="1" presetClass="exit" presetSubtype="0" fill="hold" grpId="2" nodeType="afterEffect">
                                  <p:stCondLst>
                                    <p:cond delay="0"/>
                                  </p:stCondLst>
                                  <p:childTnLst>
                                    <p:set>
                                      <p:cBhvr>
                                        <p:cTn id="78" dur="1" fill="hold">
                                          <p:stCondLst>
                                            <p:cond delay="199"/>
                                          </p:stCondLst>
                                        </p:cTn>
                                        <p:tgtEl>
                                          <p:spTgt spid="41"/>
                                        </p:tgtEl>
                                        <p:attrNameLst>
                                          <p:attrName>style.visibility</p:attrName>
                                        </p:attrNameLst>
                                      </p:cBhvr>
                                      <p:to>
                                        <p:strVal val="hidden"/>
                                      </p:to>
                                    </p:set>
                                  </p:childTnLst>
                                </p:cTn>
                              </p:par>
                              <p:par>
                                <p:cTn id="79" presetID="1" presetClass="exit" presetSubtype="0" fill="hold" grpId="2" nodeType="withEffect">
                                  <p:stCondLst>
                                    <p:cond delay="0"/>
                                  </p:stCondLst>
                                  <p:childTnLst>
                                    <p:set>
                                      <p:cBhvr>
                                        <p:cTn id="80" dur="1" fill="hold">
                                          <p:stCondLst>
                                            <p:cond delay="199"/>
                                          </p:stCondLst>
                                        </p:cTn>
                                        <p:tgtEl>
                                          <p:spTgt spid="42"/>
                                        </p:tgtEl>
                                        <p:attrNameLst>
                                          <p:attrName>style.visibility</p:attrName>
                                        </p:attrNameLst>
                                      </p:cBhvr>
                                      <p:to>
                                        <p:strVal val="hidden"/>
                                      </p:to>
                                    </p:set>
                                  </p:childTnLst>
                                </p:cTn>
                              </p:par>
                            </p:childTnLst>
                          </p:cTn>
                        </p:par>
                        <p:par>
                          <p:cTn id="81" fill="hold">
                            <p:stCondLst>
                              <p:cond delay="1800"/>
                            </p:stCondLst>
                            <p:childTnLst>
                              <p:par>
                                <p:cTn id="82" presetID="1" presetClass="entr" presetSubtype="0" fill="hold" grpId="1" nodeType="afterEffect">
                                  <p:stCondLst>
                                    <p:cond delay="0"/>
                                  </p:stCondLst>
                                  <p:childTnLst>
                                    <p:set>
                                      <p:cBhvr>
                                        <p:cTn id="83" dur="1" fill="hold">
                                          <p:stCondLst>
                                            <p:cond delay="199"/>
                                          </p:stCondLst>
                                        </p:cTn>
                                        <p:tgtEl>
                                          <p:spTgt spid="44"/>
                                        </p:tgtEl>
                                        <p:attrNameLst>
                                          <p:attrName>style.visibility</p:attrName>
                                        </p:attrNameLst>
                                      </p:cBhvr>
                                      <p:to>
                                        <p:strVal val="visible"/>
                                      </p:to>
                                    </p:set>
                                  </p:childTnLst>
                                </p:cTn>
                              </p:par>
                              <p:par>
                                <p:cTn id="84" presetID="1" presetClass="entr" presetSubtype="0" fill="hold" grpId="1" nodeType="withEffect">
                                  <p:stCondLst>
                                    <p:cond delay="0"/>
                                  </p:stCondLst>
                                  <p:childTnLst>
                                    <p:set>
                                      <p:cBhvr>
                                        <p:cTn id="85" dur="1" fill="hold">
                                          <p:stCondLst>
                                            <p:cond delay="199"/>
                                          </p:stCondLst>
                                        </p:cTn>
                                        <p:tgtEl>
                                          <p:spTgt spid="45"/>
                                        </p:tgtEl>
                                        <p:attrNameLst>
                                          <p:attrName>style.visibility</p:attrName>
                                        </p:attrNameLst>
                                      </p:cBhvr>
                                      <p:to>
                                        <p:strVal val="visible"/>
                                      </p:to>
                                    </p:set>
                                  </p:childTnLst>
                                </p:cTn>
                              </p:par>
                              <p:par>
                                <p:cTn id="86" presetID="1" presetClass="entr" presetSubtype="0" fill="hold" grpId="1" nodeType="withEffect">
                                  <p:stCondLst>
                                    <p:cond delay="0"/>
                                  </p:stCondLst>
                                  <p:childTnLst>
                                    <p:set>
                                      <p:cBhvr>
                                        <p:cTn id="87" dur="1" fill="hold">
                                          <p:stCondLst>
                                            <p:cond delay="199"/>
                                          </p:stCondLst>
                                        </p:cTn>
                                        <p:tgtEl>
                                          <p:spTgt spid="46"/>
                                        </p:tgtEl>
                                        <p:attrNameLst>
                                          <p:attrName>style.visibility</p:attrName>
                                        </p:attrNameLst>
                                      </p:cBhvr>
                                      <p:to>
                                        <p:strVal val="visible"/>
                                      </p:to>
                                    </p:set>
                                  </p:childTnLst>
                                </p:cTn>
                              </p:par>
                            </p:childTnLst>
                          </p:cTn>
                        </p:par>
                        <p:par>
                          <p:cTn id="88" fill="hold">
                            <p:stCondLst>
                              <p:cond delay="2000"/>
                            </p:stCondLst>
                            <p:childTnLst>
                              <p:par>
                                <p:cTn id="89" presetID="42" presetClass="path" presetSubtype="0" fill="hold" grpId="0" nodeType="afterEffect">
                                  <p:stCondLst>
                                    <p:cond delay="0"/>
                                  </p:stCondLst>
                                  <p:childTnLst>
                                    <p:animMotion origin="layout" path="M -3.61111E-6 -3.7037E-7 L 0.0283 0.05232 " pathEditMode="relative" rAng="0" ptsTypes="AA">
                                      <p:cBhvr>
                                        <p:cTn id="90" dur="200" fill="hold"/>
                                        <p:tgtEl>
                                          <p:spTgt spid="44"/>
                                        </p:tgtEl>
                                        <p:attrNameLst>
                                          <p:attrName>ppt_x</p:attrName>
                                          <p:attrName>ppt_y</p:attrName>
                                        </p:attrNameLst>
                                      </p:cBhvr>
                                      <p:rCtr x="1406" y="2616"/>
                                    </p:animMotion>
                                  </p:childTnLst>
                                </p:cTn>
                              </p:par>
                              <p:par>
                                <p:cTn id="91" presetID="42" presetClass="path" presetSubtype="0" fill="hold" grpId="0" nodeType="withEffect">
                                  <p:stCondLst>
                                    <p:cond delay="0"/>
                                  </p:stCondLst>
                                  <p:childTnLst>
                                    <p:animMotion origin="layout" path="M 4.44444E-6 2.59259E-6 L 0.02257 -0.05926 " pathEditMode="relative" rAng="0" ptsTypes="AA">
                                      <p:cBhvr>
                                        <p:cTn id="92" dur="200" fill="hold"/>
                                        <p:tgtEl>
                                          <p:spTgt spid="45"/>
                                        </p:tgtEl>
                                        <p:attrNameLst>
                                          <p:attrName>ppt_x</p:attrName>
                                          <p:attrName>ppt_y</p:attrName>
                                        </p:attrNameLst>
                                      </p:cBhvr>
                                      <p:rCtr x="1128" y="-2963"/>
                                    </p:animMotion>
                                  </p:childTnLst>
                                </p:cTn>
                              </p:par>
                              <p:par>
                                <p:cTn id="93" presetID="42" presetClass="path" presetSubtype="0" fill="hold" grpId="0" nodeType="withEffect">
                                  <p:stCondLst>
                                    <p:cond delay="0"/>
                                  </p:stCondLst>
                                  <p:childTnLst>
                                    <p:animMotion origin="layout" path="M 0.00035 0.00231 L 0.06545 0.00602 " pathEditMode="relative" rAng="0" ptsTypes="AA">
                                      <p:cBhvr>
                                        <p:cTn id="94" dur="200" fill="hold"/>
                                        <p:tgtEl>
                                          <p:spTgt spid="46"/>
                                        </p:tgtEl>
                                        <p:attrNameLst>
                                          <p:attrName>ppt_x</p:attrName>
                                          <p:attrName>ppt_y</p:attrName>
                                        </p:attrNameLst>
                                      </p:cBhvr>
                                      <p:rCtr x="3247" y="185"/>
                                    </p:animMotion>
                                  </p:childTnLst>
                                </p:cTn>
                              </p:par>
                            </p:childTnLst>
                          </p:cTn>
                        </p:par>
                        <p:par>
                          <p:cTn id="95" fill="hold">
                            <p:stCondLst>
                              <p:cond delay="2200"/>
                            </p:stCondLst>
                            <p:childTnLst>
                              <p:par>
                                <p:cTn id="96" presetID="1" presetClass="exit" presetSubtype="0" fill="hold" grpId="2" nodeType="afterEffect">
                                  <p:stCondLst>
                                    <p:cond delay="0"/>
                                  </p:stCondLst>
                                  <p:childTnLst>
                                    <p:set>
                                      <p:cBhvr>
                                        <p:cTn id="97" dur="1" fill="hold">
                                          <p:stCondLst>
                                            <p:cond delay="199"/>
                                          </p:stCondLst>
                                        </p:cTn>
                                        <p:tgtEl>
                                          <p:spTgt spid="44"/>
                                        </p:tgtEl>
                                        <p:attrNameLst>
                                          <p:attrName>style.visibility</p:attrName>
                                        </p:attrNameLst>
                                      </p:cBhvr>
                                      <p:to>
                                        <p:strVal val="hidden"/>
                                      </p:to>
                                    </p:set>
                                  </p:childTnLst>
                                </p:cTn>
                              </p:par>
                              <p:par>
                                <p:cTn id="98" presetID="1" presetClass="exit" presetSubtype="0" fill="hold" grpId="2" nodeType="withEffect">
                                  <p:stCondLst>
                                    <p:cond delay="0"/>
                                  </p:stCondLst>
                                  <p:childTnLst>
                                    <p:set>
                                      <p:cBhvr>
                                        <p:cTn id="99" dur="1" fill="hold">
                                          <p:stCondLst>
                                            <p:cond delay="199"/>
                                          </p:stCondLst>
                                        </p:cTn>
                                        <p:tgtEl>
                                          <p:spTgt spid="45"/>
                                        </p:tgtEl>
                                        <p:attrNameLst>
                                          <p:attrName>style.visibility</p:attrName>
                                        </p:attrNameLst>
                                      </p:cBhvr>
                                      <p:to>
                                        <p:strVal val="hidden"/>
                                      </p:to>
                                    </p:set>
                                  </p:childTnLst>
                                </p:cTn>
                              </p:par>
                              <p:par>
                                <p:cTn id="100" presetID="1" presetClass="exit" presetSubtype="0" fill="hold" grpId="2" nodeType="withEffect">
                                  <p:stCondLst>
                                    <p:cond delay="0"/>
                                  </p:stCondLst>
                                  <p:childTnLst>
                                    <p:set>
                                      <p:cBhvr>
                                        <p:cTn id="101" dur="1" fill="hold">
                                          <p:stCondLst>
                                            <p:cond delay="199"/>
                                          </p:stCondLst>
                                        </p:cTn>
                                        <p:tgtEl>
                                          <p:spTgt spid="46"/>
                                        </p:tgtEl>
                                        <p:attrNameLst>
                                          <p:attrName>style.visibility</p:attrName>
                                        </p:attrNameLst>
                                      </p:cBhvr>
                                      <p:to>
                                        <p:strVal val="hidden"/>
                                      </p:to>
                                    </p:set>
                                  </p:childTnLst>
                                </p:cTn>
                              </p:par>
                            </p:childTnLst>
                          </p:cTn>
                        </p:par>
                        <p:par>
                          <p:cTn id="102" fill="hold">
                            <p:stCondLst>
                              <p:cond delay="2400"/>
                            </p:stCondLst>
                            <p:childTnLst>
                              <p:par>
                                <p:cTn id="103" presetID="1" presetClass="entr" presetSubtype="0" fill="hold" nodeType="afterEffect">
                                  <p:stCondLst>
                                    <p:cond delay="0"/>
                                  </p:stCondLst>
                                  <p:childTnLst>
                                    <p:set>
                                      <p:cBhvr>
                                        <p:cTn id="104" dur="1" fill="hold">
                                          <p:stCondLst>
                                            <p:cond delay="0"/>
                                          </p:stCondLst>
                                        </p:cTn>
                                        <p:tgtEl>
                                          <p:spTgt spid="82950"/>
                                        </p:tgtEl>
                                        <p:attrNameLst>
                                          <p:attrName>style.visibility</p:attrName>
                                        </p:attrNameLst>
                                      </p:cBhvr>
                                      <p:to>
                                        <p:strVal val="visible"/>
                                      </p:to>
                                    </p:set>
                                  </p:childTnLst>
                                </p:cTn>
                              </p:par>
                              <p:par>
                                <p:cTn id="105" presetID="1" presetClass="entr" presetSubtype="0" fill="hold" grpId="1" nodeType="withEffect">
                                  <p:stCondLst>
                                    <p:cond delay="0"/>
                                  </p:stCondLst>
                                  <p:childTnLst>
                                    <p:set>
                                      <p:cBhvr>
                                        <p:cTn id="106" dur="1" fill="hold">
                                          <p:stCondLst>
                                            <p:cond delay="199"/>
                                          </p:stCondLst>
                                        </p:cTn>
                                        <p:tgtEl>
                                          <p:spTgt spid="51"/>
                                        </p:tgtEl>
                                        <p:attrNameLst>
                                          <p:attrName>style.visibility</p:attrName>
                                        </p:attrNameLst>
                                      </p:cBhvr>
                                      <p:to>
                                        <p:strVal val="visible"/>
                                      </p:to>
                                    </p:set>
                                  </p:childTnLst>
                                </p:cTn>
                              </p:par>
                              <p:par>
                                <p:cTn id="107" presetID="42" presetClass="path" presetSubtype="0" repeatCount="indefinite" fill="hold" grpId="0" nodeType="withEffect">
                                  <p:stCondLst>
                                    <p:cond delay="0"/>
                                  </p:stCondLst>
                                  <p:endCondLst>
                                    <p:cond evt="onNext" delay="0">
                                      <p:tgtEl>
                                        <p:sldTgt/>
                                      </p:tgtEl>
                                    </p:cond>
                                  </p:endCondLst>
                                  <p:childTnLst>
                                    <p:animMotion origin="layout" path="M 3.33333E-6 4.44444E-6 L 0.06979 0.003 " pathEditMode="relative" rAng="0" ptsTypes="AA">
                                      <p:cBhvr>
                                        <p:cTn id="108" dur="500" fill="hold"/>
                                        <p:tgtEl>
                                          <p:spTgt spid="51"/>
                                        </p:tgtEl>
                                        <p:attrNameLst>
                                          <p:attrName>ppt_x</p:attrName>
                                          <p:attrName>ppt_y</p:attrName>
                                        </p:attrNameLst>
                                      </p:cBhvr>
                                      <p:rCtr x="3490" y="139"/>
                                    </p:animMotion>
                                  </p:childTnLst>
                                </p:cTn>
                              </p:par>
                            </p:childTnLst>
                          </p:cTn>
                        </p:par>
                      </p:childTnLst>
                    </p:cTn>
                  </p:par>
                  <p:par>
                    <p:cTn id="109" fill="hold">
                      <p:stCondLst>
                        <p:cond delay="indefinite"/>
                      </p:stCondLst>
                      <p:childTnLst>
                        <p:par>
                          <p:cTn id="110" fill="hold">
                            <p:stCondLst>
                              <p:cond delay="0"/>
                            </p:stCondLst>
                            <p:childTnLst>
                              <p:par>
                                <p:cTn id="111" presetID="1" presetClass="exit" presetSubtype="0" fill="hold" grpId="2" nodeType="clickEffect">
                                  <p:stCondLst>
                                    <p:cond delay="0"/>
                                  </p:stCondLst>
                                  <p:childTnLst>
                                    <p:set>
                                      <p:cBhvr>
                                        <p:cTn id="112" dur="1" fill="hold">
                                          <p:stCondLst>
                                            <p:cond delay="199"/>
                                          </p:stCondLst>
                                        </p:cTn>
                                        <p:tgtEl>
                                          <p:spTgt spid="51"/>
                                        </p:tgtEl>
                                        <p:attrNameLst>
                                          <p:attrName>style.visibility</p:attrName>
                                        </p:attrNameLst>
                                      </p:cBhvr>
                                      <p:to>
                                        <p:strVal val="hidden"/>
                                      </p:to>
                                    </p:set>
                                  </p:childTnLst>
                                </p:cTn>
                              </p:par>
                              <p:par>
                                <p:cTn id="113" presetID="10" presetClass="entr" presetSubtype="0" fill="hold" grpId="0" nodeType="withEffect">
                                  <p:stCondLst>
                                    <p:cond delay="0"/>
                                  </p:stCondLst>
                                  <p:childTnLst>
                                    <p:set>
                                      <p:cBhvr>
                                        <p:cTn id="114" dur="1" fill="hold">
                                          <p:stCondLst>
                                            <p:cond delay="0"/>
                                          </p:stCondLst>
                                        </p:cTn>
                                        <p:tgtEl>
                                          <p:spTgt spid="49"/>
                                        </p:tgtEl>
                                        <p:attrNameLst>
                                          <p:attrName>style.visibility</p:attrName>
                                        </p:attrNameLst>
                                      </p:cBhvr>
                                      <p:to>
                                        <p:strVal val="visible"/>
                                      </p:to>
                                    </p:set>
                                    <p:animEffect transition="in" filter="fade">
                                      <p:cBhvr>
                                        <p:cTn id="115"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uiExpand="1" build="p"/>
      <p:bldP spid="82947" grpId="0" animBg="1"/>
      <p:bldP spid="82947" grpId="1" animBg="1"/>
      <p:bldP spid="82947" grpId="2" animBg="1"/>
      <p:bldP spid="37" grpId="0" animBg="1"/>
      <p:bldP spid="37" grpId="1" animBg="1"/>
      <p:bldP spid="37" grpId="2" animBg="1"/>
      <p:bldP spid="38" grpId="0" animBg="1"/>
      <p:bldP spid="38" grpId="1" animBg="1"/>
      <p:bldP spid="38" grpId="2" animBg="1"/>
      <p:bldP spid="39" grpId="0" animBg="1"/>
      <p:bldP spid="39" grpId="1" animBg="1"/>
      <p:bldP spid="39" grpId="2" animBg="1"/>
      <p:bldP spid="40" grpId="0" animBg="1"/>
      <p:bldP spid="40" grpId="1" animBg="1"/>
      <p:bldP spid="40" grpId="2" animBg="1"/>
      <p:bldP spid="41" grpId="0" animBg="1"/>
      <p:bldP spid="41" grpId="1" animBg="1"/>
      <p:bldP spid="41" grpId="2" animBg="1"/>
      <p:bldP spid="42" grpId="0" animBg="1"/>
      <p:bldP spid="42" grpId="1" animBg="1"/>
      <p:bldP spid="42" grpId="2" animBg="1"/>
      <p:bldP spid="44" grpId="0" animBg="1"/>
      <p:bldP spid="44" grpId="1" animBg="1"/>
      <p:bldP spid="44" grpId="2" animBg="1"/>
      <p:bldP spid="45" grpId="0" animBg="1"/>
      <p:bldP spid="45" grpId="1" animBg="1"/>
      <p:bldP spid="45" grpId="2" animBg="1"/>
      <p:bldP spid="46" grpId="0" animBg="1"/>
      <p:bldP spid="46" grpId="1" animBg="1"/>
      <p:bldP spid="46" grpId="2" animBg="1"/>
      <p:bldP spid="49" grpId="0" animBg="1"/>
      <p:bldP spid="50" grpId="0"/>
      <p:bldP spid="51" grpId="0" animBg="1"/>
      <p:bldP spid="51" grpId="1" animBg="1"/>
      <p:bldP spid="51" grpId="2"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752"/>
            <a:ext cx="8229600" cy="926976"/>
          </a:xfrm>
        </p:spPr>
        <p:txBody>
          <a:bodyPr/>
          <a:lstStyle/>
          <a:p>
            <a:r>
              <a:rPr lang="da-DK" b="1" dirty="0" smtClean="0"/>
              <a:t>Afgrænsning af Kommunikation</a:t>
            </a:r>
            <a:endParaRPr lang="da-DK" b="1" dirty="0"/>
          </a:p>
        </p:txBody>
      </p:sp>
      <p:cxnSp>
        <p:nvCxnSpPr>
          <p:cNvPr id="7" name="Straight Arrow Connector 6"/>
          <p:cNvCxnSpPr/>
          <p:nvPr/>
        </p:nvCxnSpPr>
        <p:spPr>
          <a:xfrm>
            <a:off x="1008331" y="6741368"/>
            <a:ext cx="7272808"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281139" y="6497397"/>
            <a:ext cx="576064" cy="369332"/>
          </a:xfrm>
          <a:prstGeom prst="rect">
            <a:avLst/>
          </a:prstGeom>
          <a:noFill/>
        </p:spPr>
        <p:txBody>
          <a:bodyPr wrap="square" rtlCol="0">
            <a:spAutoFit/>
          </a:bodyPr>
          <a:lstStyle/>
          <a:p>
            <a:r>
              <a:rPr lang="da-DK" dirty="0" smtClean="0"/>
              <a:t>tid</a:t>
            </a:r>
          </a:p>
        </p:txBody>
      </p:sp>
      <p:grpSp>
        <p:nvGrpSpPr>
          <p:cNvPr id="32" name="Group 31"/>
          <p:cNvGrpSpPr/>
          <p:nvPr/>
        </p:nvGrpSpPr>
        <p:grpSpPr>
          <a:xfrm>
            <a:off x="179512" y="2625965"/>
            <a:ext cx="8640960" cy="2567231"/>
            <a:chOff x="179512" y="2625965"/>
            <a:chExt cx="8640960" cy="2567231"/>
          </a:xfrm>
        </p:grpSpPr>
        <p:sp>
          <p:nvSpPr>
            <p:cNvPr id="5" name="Rectangle 4"/>
            <p:cNvSpPr/>
            <p:nvPr/>
          </p:nvSpPr>
          <p:spPr>
            <a:xfrm>
              <a:off x="179512" y="2625965"/>
              <a:ext cx="8640960" cy="216024"/>
            </a:xfrm>
            <a:prstGeom prst="rect">
              <a:avLst/>
            </a:prstGeom>
            <a:pattFill prst="horzBrick">
              <a:fgClr>
                <a:schemeClr val="bg1"/>
              </a:fgClr>
              <a:bgClr>
                <a:srgbClr val="C00000"/>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Rectangle 9"/>
            <p:cNvSpPr/>
            <p:nvPr/>
          </p:nvSpPr>
          <p:spPr>
            <a:xfrm>
              <a:off x="179512" y="3789040"/>
              <a:ext cx="8640960" cy="216024"/>
            </a:xfrm>
            <a:prstGeom prst="rect">
              <a:avLst/>
            </a:prstGeom>
            <a:pattFill prst="horzBrick">
              <a:fgClr>
                <a:schemeClr val="bg1"/>
              </a:fgClr>
              <a:bgClr>
                <a:srgbClr val="C00000"/>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Rectangle 10"/>
            <p:cNvSpPr/>
            <p:nvPr/>
          </p:nvSpPr>
          <p:spPr>
            <a:xfrm>
              <a:off x="179512" y="4977172"/>
              <a:ext cx="8640960" cy="216024"/>
            </a:xfrm>
            <a:prstGeom prst="rect">
              <a:avLst/>
            </a:prstGeom>
            <a:pattFill prst="horzBrick">
              <a:fgClr>
                <a:schemeClr val="bg1"/>
              </a:fgClr>
              <a:bgClr>
                <a:srgbClr val="C00000"/>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grpSp>
        <p:nvGrpSpPr>
          <p:cNvPr id="30" name="Group 29"/>
          <p:cNvGrpSpPr/>
          <p:nvPr/>
        </p:nvGrpSpPr>
        <p:grpSpPr>
          <a:xfrm>
            <a:off x="26870" y="6087821"/>
            <a:ext cx="7344295" cy="513571"/>
            <a:chOff x="26870" y="6087821"/>
            <a:chExt cx="7344295" cy="513571"/>
          </a:xfrm>
        </p:grpSpPr>
        <p:sp>
          <p:nvSpPr>
            <p:cNvPr id="20" name="Right Brace 19"/>
            <p:cNvSpPr/>
            <p:nvPr/>
          </p:nvSpPr>
          <p:spPr>
            <a:xfrm rot="5400000">
              <a:off x="1117884" y="5154794"/>
              <a:ext cx="221499" cy="209370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21" name="Right Brace 20"/>
            <p:cNvSpPr/>
            <p:nvPr/>
          </p:nvSpPr>
          <p:spPr>
            <a:xfrm rot="5400000">
              <a:off x="3635895" y="5151718"/>
              <a:ext cx="221499" cy="209370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22" name="TextBox 21"/>
            <p:cNvSpPr txBox="1"/>
            <p:nvPr/>
          </p:nvSpPr>
          <p:spPr>
            <a:xfrm>
              <a:off x="26870" y="6324393"/>
              <a:ext cx="2430522" cy="276999"/>
            </a:xfrm>
            <a:prstGeom prst="rect">
              <a:avLst/>
            </a:prstGeom>
            <a:noFill/>
          </p:spPr>
          <p:txBody>
            <a:bodyPr wrap="square" rtlCol="0">
              <a:spAutoFit/>
            </a:bodyPr>
            <a:lstStyle/>
            <a:p>
              <a:pPr algn="ctr"/>
              <a:r>
                <a:rPr lang="da-DK" sz="1200" dirty="0" smtClean="0"/>
                <a:t>Beregning på uafhængige maskiner</a:t>
              </a:r>
              <a:endParaRPr lang="da-DK" sz="1200" dirty="0"/>
            </a:p>
          </p:txBody>
        </p:sp>
        <p:sp>
          <p:nvSpPr>
            <p:cNvPr id="23" name="Right Brace 22"/>
            <p:cNvSpPr/>
            <p:nvPr/>
          </p:nvSpPr>
          <p:spPr>
            <a:xfrm rot="5400000">
              <a:off x="6213563" y="5166791"/>
              <a:ext cx="221499" cy="209370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grpSp>
      <p:grpSp>
        <p:nvGrpSpPr>
          <p:cNvPr id="31" name="Group 30"/>
          <p:cNvGrpSpPr/>
          <p:nvPr/>
        </p:nvGrpSpPr>
        <p:grpSpPr>
          <a:xfrm>
            <a:off x="2314735" y="1397771"/>
            <a:ext cx="5464506" cy="4782537"/>
            <a:chOff x="2314735" y="1397771"/>
            <a:chExt cx="5464506" cy="4782537"/>
          </a:xfrm>
        </p:grpSpPr>
        <p:sp>
          <p:nvSpPr>
            <p:cNvPr id="14" name="Rectangle 13"/>
            <p:cNvSpPr/>
            <p:nvPr/>
          </p:nvSpPr>
          <p:spPr>
            <a:xfrm rot="16200000">
              <a:off x="103487" y="3609020"/>
              <a:ext cx="4782536" cy="360040"/>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Synkronisering &amp; kommunikation</a:t>
              </a:r>
              <a:endParaRPr lang="da-DK" dirty="0">
                <a:solidFill>
                  <a:schemeClr val="tx1"/>
                </a:solidFill>
              </a:endParaRPr>
            </a:p>
          </p:txBody>
        </p:sp>
        <p:sp>
          <p:nvSpPr>
            <p:cNvPr id="19" name="Rectangle 18"/>
            <p:cNvSpPr/>
            <p:nvPr/>
          </p:nvSpPr>
          <p:spPr>
            <a:xfrm rot="16200000">
              <a:off x="2648784" y="3609020"/>
              <a:ext cx="4782536" cy="360040"/>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Synkronisering &amp; kommunikation</a:t>
              </a:r>
              <a:endParaRPr lang="da-DK" dirty="0">
                <a:solidFill>
                  <a:schemeClr val="tx1"/>
                </a:solidFill>
              </a:endParaRPr>
            </a:p>
          </p:txBody>
        </p:sp>
        <p:sp>
          <p:nvSpPr>
            <p:cNvPr id="24" name="Rectangle 23"/>
            <p:cNvSpPr/>
            <p:nvPr/>
          </p:nvSpPr>
          <p:spPr>
            <a:xfrm rot="16200000">
              <a:off x="5207953" y="3609019"/>
              <a:ext cx="4782536" cy="360040"/>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Synkronisering &amp; kommunikation</a:t>
              </a:r>
              <a:endParaRPr lang="da-DK" dirty="0">
                <a:solidFill>
                  <a:schemeClr val="tx1"/>
                </a:solidFill>
              </a:endParaRPr>
            </a:p>
          </p:txBody>
        </p:sp>
      </p:grpSp>
      <p:grpSp>
        <p:nvGrpSpPr>
          <p:cNvPr id="25" name="Group 24"/>
          <p:cNvGrpSpPr/>
          <p:nvPr/>
        </p:nvGrpSpPr>
        <p:grpSpPr>
          <a:xfrm>
            <a:off x="393757" y="1783127"/>
            <a:ext cx="575876" cy="4247963"/>
            <a:chOff x="393757" y="1783127"/>
            <a:chExt cx="575876" cy="4247963"/>
          </a:xfrm>
        </p:grpSpPr>
        <p:pic>
          <p:nvPicPr>
            <p:cNvPr id="4" name="Picture 2" descr="http://t2.gstatic.com/images?q=tbn:ANd9GcSa0slw410MKyp5NXj5l3JxJKw14BxtV7yYmK9kymjQ1P1T8kERYAAWBYM-"/>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5536" y="1783127"/>
              <a:ext cx="574097" cy="72988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t2.gstatic.com/images?q=tbn:ANd9GcSa0slw410MKyp5NXj5l3JxJKw14BxtV7yYmK9kymjQ1P1T8kERYAAWBYM-"/>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3757" y="4149080"/>
              <a:ext cx="574097" cy="72988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t2.gstatic.com/images?q=tbn:ANd9GcSa0slw410MKyp5NXj5l3JxJKw14BxtV7yYmK9kymjQ1P1T8kERYAAWBYM-"/>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5536" y="5301208"/>
              <a:ext cx="574097" cy="729882"/>
            </a:xfrm>
            <a:prstGeom prst="rect">
              <a:avLst/>
            </a:prstGeom>
            <a:noFill/>
            <a:extLst>
              <a:ext uri="{909E8E84-426E-40DD-AFC4-6F175D3DCCD1}">
                <a14:hiddenFill xmlns:a14="http://schemas.microsoft.com/office/drawing/2010/main">
                  <a:solidFill>
                    <a:srgbClr val="FFFFFF"/>
                  </a:solidFill>
                </a14:hiddenFill>
              </a:ext>
            </a:extLst>
          </p:spPr>
        </p:pic>
      </p:grpSp>
      <p:pic>
        <p:nvPicPr>
          <p:cNvPr id="37" name="Picture 2" descr="http://t2.gstatic.com/images?q=tbn:ANd9GcSa0slw410MKyp5NXj5l3JxJKw14BxtV7yYmK9kymjQ1P1T8kERYAAWBYM-"/>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5536" y="2924944"/>
            <a:ext cx="574097" cy="729882"/>
          </a:xfrm>
          <a:prstGeom prst="rect">
            <a:avLst/>
          </a:prstGeom>
          <a:noFill/>
          <a:extLst>
            <a:ext uri="{909E8E84-426E-40DD-AFC4-6F175D3DCCD1}">
              <a14:hiddenFill xmlns:a14="http://schemas.microsoft.com/office/drawing/2010/main">
                <a:solidFill>
                  <a:srgbClr val="FFFFFF"/>
                </a:solidFill>
              </a14:hiddenFill>
            </a:ext>
          </a:extLst>
        </p:spPr>
      </p:pic>
      <p:grpSp>
        <p:nvGrpSpPr>
          <p:cNvPr id="99" name="Group 98"/>
          <p:cNvGrpSpPr/>
          <p:nvPr/>
        </p:nvGrpSpPr>
        <p:grpSpPr>
          <a:xfrm>
            <a:off x="1008332" y="1927143"/>
            <a:ext cx="548498" cy="4115963"/>
            <a:chOff x="1008332" y="1927143"/>
            <a:chExt cx="548498" cy="4115963"/>
          </a:xfrm>
        </p:grpSpPr>
        <p:sp>
          <p:nvSpPr>
            <p:cNvPr id="40" name="Rectangle 39"/>
            <p:cNvSpPr/>
            <p:nvPr/>
          </p:nvSpPr>
          <p:spPr>
            <a:xfrm>
              <a:off x="1026107" y="1927143"/>
              <a:ext cx="530723" cy="2777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t>A</a:t>
              </a:r>
              <a:endParaRPr lang="da-DK" dirty="0"/>
            </a:p>
          </p:txBody>
        </p:sp>
        <p:sp>
          <p:nvSpPr>
            <p:cNvPr id="41" name="Rectangle 40"/>
            <p:cNvSpPr/>
            <p:nvPr/>
          </p:nvSpPr>
          <p:spPr>
            <a:xfrm>
              <a:off x="1043608" y="3151024"/>
              <a:ext cx="418550" cy="2777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B</a:t>
              </a:r>
              <a:endParaRPr lang="da-DK" dirty="0" smtClean="0"/>
            </a:p>
          </p:txBody>
        </p:sp>
        <p:sp>
          <p:nvSpPr>
            <p:cNvPr id="42" name="Rectangle 41"/>
            <p:cNvSpPr/>
            <p:nvPr/>
          </p:nvSpPr>
          <p:spPr>
            <a:xfrm>
              <a:off x="1008332" y="4375160"/>
              <a:ext cx="548498" cy="2777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C</a:t>
              </a:r>
            </a:p>
          </p:txBody>
        </p:sp>
        <p:sp>
          <p:nvSpPr>
            <p:cNvPr id="43" name="Rectangle 42"/>
            <p:cNvSpPr/>
            <p:nvPr/>
          </p:nvSpPr>
          <p:spPr>
            <a:xfrm>
              <a:off x="1115616" y="5301208"/>
              <a:ext cx="305533" cy="2777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t>D</a:t>
              </a:r>
              <a:endParaRPr lang="da-DK" dirty="0"/>
            </a:p>
          </p:txBody>
        </p:sp>
        <p:sp>
          <p:nvSpPr>
            <p:cNvPr id="44" name="Rectangle 43"/>
            <p:cNvSpPr/>
            <p:nvPr/>
          </p:nvSpPr>
          <p:spPr>
            <a:xfrm>
              <a:off x="1166329" y="5765385"/>
              <a:ext cx="237319" cy="2777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t>E</a:t>
              </a:r>
              <a:endParaRPr lang="da-DK" dirty="0"/>
            </a:p>
          </p:txBody>
        </p:sp>
      </p:grpSp>
      <p:grpSp>
        <p:nvGrpSpPr>
          <p:cNvPr id="101" name="Group 100"/>
          <p:cNvGrpSpPr/>
          <p:nvPr/>
        </p:nvGrpSpPr>
        <p:grpSpPr>
          <a:xfrm>
            <a:off x="2763672" y="1916832"/>
            <a:ext cx="800216" cy="3878121"/>
            <a:chOff x="2763672" y="1916832"/>
            <a:chExt cx="800216" cy="3878121"/>
          </a:xfrm>
        </p:grpSpPr>
        <p:sp>
          <p:nvSpPr>
            <p:cNvPr id="45" name="Rectangle 44"/>
            <p:cNvSpPr/>
            <p:nvPr/>
          </p:nvSpPr>
          <p:spPr>
            <a:xfrm>
              <a:off x="2763672" y="1916832"/>
              <a:ext cx="266736" cy="27772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a-DK" sz="1400" dirty="0"/>
                <a:t>X</a:t>
              </a:r>
              <a:r>
                <a:rPr lang="da-DK" sz="1400" baseline="-25000" dirty="0" smtClean="0"/>
                <a:t>1</a:t>
              </a:r>
              <a:endParaRPr lang="da-DK" sz="1400" baseline="-25000" dirty="0"/>
            </a:p>
          </p:txBody>
        </p:sp>
        <p:sp>
          <p:nvSpPr>
            <p:cNvPr id="48" name="Rectangle 47"/>
            <p:cNvSpPr/>
            <p:nvPr/>
          </p:nvSpPr>
          <p:spPr>
            <a:xfrm>
              <a:off x="3043078" y="1916832"/>
              <a:ext cx="266736" cy="27772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a-DK" sz="1400" dirty="0" smtClean="0"/>
                <a:t>X</a:t>
              </a:r>
              <a:r>
                <a:rPr lang="da-DK" sz="1400" baseline="-25000" dirty="0"/>
                <a:t>2</a:t>
              </a:r>
            </a:p>
          </p:txBody>
        </p:sp>
        <p:sp>
          <p:nvSpPr>
            <p:cNvPr id="49" name="Rectangle 48"/>
            <p:cNvSpPr/>
            <p:nvPr/>
          </p:nvSpPr>
          <p:spPr>
            <a:xfrm>
              <a:off x="3321401" y="1916832"/>
              <a:ext cx="242487" cy="27772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a-DK" sz="1400" dirty="0" smtClean="0"/>
                <a:t>X</a:t>
              </a:r>
              <a:r>
                <a:rPr lang="da-DK" sz="1400" baseline="-25000" dirty="0" smtClean="0"/>
                <a:t>3</a:t>
              </a:r>
              <a:endParaRPr lang="da-DK" sz="1400" baseline="-25000" dirty="0"/>
            </a:p>
          </p:txBody>
        </p:sp>
        <p:sp>
          <p:nvSpPr>
            <p:cNvPr id="50" name="Rectangle 49"/>
            <p:cNvSpPr/>
            <p:nvPr/>
          </p:nvSpPr>
          <p:spPr>
            <a:xfrm>
              <a:off x="2763672" y="2935255"/>
              <a:ext cx="330616" cy="27772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a-DK" sz="1400" dirty="0" smtClean="0"/>
                <a:t>Y</a:t>
              </a:r>
              <a:r>
                <a:rPr lang="da-DK" sz="1400" baseline="-25000" dirty="0" smtClean="0"/>
                <a:t>1</a:t>
              </a:r>
              <a:endParaRPr lang="da-DK" sz="1400" baseline="-25000" dirty="0"/>
            </a:p>
          </p:txBody>
        </p:sp>
        <p:sp>
          <p:nvSpPr>
            <p:cNvPr id="51" name="Rectangle 50"/>
            <p:cNvSpPr/>
            <p:nvPr/>
          </p:nvSpPr>
          <p:spPr>
            <a:xfrm>
              <a:off x="3106958" y="2935255"/>
              <a:ext cx="266736" cy="27772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a-DK" sz="1400" dirty="0"/>
                <a:t>Y</a:t>
              </a:r>
              <a:r>
                <a:rPr lang="da-DK" sz="1400" baseline="-25000" dirty="0" smtClean="0"/>
                <a:t>2</a:t>
              </a:r>
              <a:endParaRPr lang="da-DK" sz="1400" baseline="-25000" dirty="0"/>
            </a:p>
          </p:txBody>
        </p:sp>
        <p:sp>
          <p:nvSpPr>
            <p:cNvPr id="53" name="Rectangle 52"/>
            <p:cNvSpPr/>
            <p:nvPr/>
          </p:nvSpPr>
          <p:spPr>
            <a:xfrm>
              <a:off x="2763672" y="3367303"/>
              <a:ext cx="412774" cy="2777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a-DK" sz="1400" dirty="0"/>
                <a:t>Z</a:t>
              </a:r>
              <a:r>
                <a:rPr lang="da-DK" sz="1400" baseline="-25000" dirty="0" smtClean="0"/>
                <a:t>1</a:t>
              </a:r>
              <a:endParaRPr lang="da-DK" sz="1400" baseline="-25000" dirty="0"/>
            </a:p>
          </p:txBody>
        </p:sp>
        <p:sp>
          <p:nvSpPr>
            <p:cNvPr id="56" name="Rectangle 55"/>
            <p:cNvSpPr/>
            <p:nvPr/>
          </p:nvSpPr>
          <p:spPr>
            <a:xfrm>
              <a:off x="2763672" y="4303407"/>
              <a:ext cx="266736" cy="27772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a-DK" sz="1400" dirty="0" smtClean="0"/>
                <a:t>W</a:t>
              </a:r>
              <a:r>
                <a:rPr lang="da-DK" sz="1400" baseline="-25000" dirty="0" smtClean="0"/>
                <a:t>1</a:t>
              </a:r>
              <a:endParaRPr lang="da-DK" sz="1400" baseline="-25000" dirty="0"/>
            </a:p>
          </p:txBody>
        </p:sp>
        <p:sp>
          <p:nvSpPr>
            <p:cNvPr id="57" name="Rectangle 56"/>
            <p:cNvSpPr/>
            <p:nvPr/>
          </p:nvSpPr>
          <p:spPr>
            <a:xfrm>
              <a:off x="3043078" y="4303407"/>
              <a:ext cx="463446" cy="27772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a-DK" sz="1400" dirty="0"/>
                <a:t>W</a:t>
              </a:r>
              <a:r>
                <a:rPr lang="da-DK" sz="1400" baseline="-25000" dirty="0" smtClean="0"/>
                <a:t>2</a:t>
              </a:r>
              <a:endParaRPr lang="da-DK" sz="1400" baseline="-25000" dirty="0"/>
            </a:p>
          </p:txBody>
        </p:sp>
        <p:sp>
          <p:nvSpPr>
            <p:cNvPr id="59" name="Rectangle 58"/>
            <p:cNvSpPr/>
            <p:nvPr/>
          </p:nvSpPr>
          <p:spPr>
            <a:xfrm>
              <a:off x="2763672" y="5517232"/>
              <a:ext cx="266736" cy="277721"/>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a-DK" sz="1400" dirty="0" smtClean="0"/>
                <a:t>V</a:t>
              </a:r>
              <a:r>
                <a:rPr lang="da-DK" sz="1400" baseline="-25000" dirty="0" smtClean="0"/>
                <a:t>1</a:t>
              </a:r>
              <a:endParaRPr lang="da-DK" sz="1400" baseline="-25000" dirty="0"/>
            </a:p>
          </p:txBody>
        </p:sp>
        <p:sp>
          <p:nvSpPr>
            <p:cNvPr id="60" name="Rectangle 59"/>
            <p:cNvSpPr/>
            <p:nvPr/>
          </p:nvSpPr>
          <p:spPr>
            <a:xfrm>
              <a:off x="3043078" y="5517232"/>
              <a:ext cx="266736" cy="277721"/>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a-DK" sz="1400" dirty="0"/>
                <a:t>V</a:t>
              </a:r>
              <a:r>
                <a:rPr lang="da-DK" sz="1400" baseline="-25000" dirty="0" smtClean="0"/>
                <a:t>2</a:t>
              </a:r>
              <a:endParaRPr lang="da-DK" sz="1400" baseline="-25000" dirty="0"/>
            </a:p>
          </p:txBody>
        </p:sp>
        <p:sp>
          <p:nvSpPr>
            <p:cNvPr id="61" name="Rectangle 60"/>
            <p:cNvSpPr/>
            <p:nvPr/>
          </p:nvSpPr>
          <p:spPr>
            <a:xfrm>
              <a:off x="3321401" y="5517232"/>
              <a:ext cx="242487" cy="277721"/>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a-DK" sz="1400" dirty="0"/>
                <a:t>V</a:t>
              </a:r>
              <a:r>
                <a:rPr lang="da-DK" sz="1400" baseline="-25000" dirty="0" smtClean="0"/>
                <a:t>3</a:t>
              </a:r>
              <a:endParaRPr lang="da-DK" sz="1400" baseline="-25000" dirty="0"/>
            </a:p>
          </p:txBody>
        </p:sp>
      </p:grpSp>
      <p:grpSp>
        <p:nvGrpSpPr>
          <p:cNvPr id="100" name="Group 99"/>
          <p:cNvGrpSpPr/>
          <p:nvPr/>
        </p:nvGrpSpPr>
        <p:grpSpPr>
          <a:xfrm>
            <a:off x="1453816" y="1799848"/>
            <a:ext cx="787899" cy="4364866"/>
            <a:chOff x="1453816" y="1799848"/>
            <a:chExt cx="787899" cy="4364866"/>
          </a:xfrm>
        </p:grpSpPr>
        <p:sp>
          <p:nvSpPr>
            <p:cNvPr id="62" name="Rectangle 61"/>
            <p:cNvSpPr/>
            <p:nvPr/>
          </p:nvSpPr>
          <p:spPr>
            <a:xfrm>
              <a:off x="1876624" y="2127445"/>
              <a:ext cx="266736" cy="27772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a-DK" sz="1400" dirty="0"/>
                <a:t>X</a:t>
              </a:r>
              <a:r>
                <a:rPr lang="da-DK" sz="1400" baseline="-25000" dirty="0" smtClean="0"/>
                <a:t>1</a:t>
              </a:r>
              <a:endParaRPr lang="da-DK" sz="1400" baseline="-25000" dirty="0"/>
            </a:p>
          </p:txBody>
        </p:sp>
        <p:sp>
          <p:nvSpPr>
            <p:cNvPr id="63" name="Rectangle 62"/>
            <p:cNvSpPr/>
            <p:nvPr/>
          </p:nvSpPr>
          <p:spPr>
            <a:xfrm>
              <a:off x="1876624" y="4052879"/>
              <a:ext cx="266736" cy="27772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a-DK" sz="1400" dirty="0" smtClean="0"/>
                <a:t>X</a:t>
              </a:r>
              <a:r>
                <a:rPr lang="da-DK" sz="1400" baseline="-25000" dirty="0"/>
                <a:t>2</a:t>
              </a:r>
            </a:p>
          </p:txBody>
        </p:sp>
        <p:sp>
          <p:nvSpPr>
            <p:cNvPr id="64" name="Rectangle 63"/>
            <p:cNvSpPr/>
            <p:nvPr/>
          </p:nvSpPr>
          <p:spPr>
            <a:xfrm>
              <a:off x="1888749" y="5575166"/>
              <a:ext cx="242487" cy="27772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a-DK" sz="1400" dirty="0" smtClean="0"/>
                <a:t>X</a:t>
              </a:r>
              <a:r>
                <a:rPr lang="da-DK" sz="1400" baseline="-25000" dirty="0" smtClean="0"/>
                <a:t>3</a:t>
              </a:r>
              <a:endParaRPr lang="da-DK" sz="1400" baseline="-25000" dirty="0"/>
            </a:p>
          </p:txBody>
        </p:sp>
        <p:sp>
          <p:nvSpPr>
            <p:cNvPr id="65" name="Rectangle 64"/>
            <p:cNvSpPr/>
            <p:nvPr/>
          </p:nvSpPr>
          <p:spPr>
            <a:xfrm>
              <a:off x="1844684" y="3180372"/>
              <a:ext cx="330616" cy="27772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a-DK" sz="1400" dirty="0" smtClean="0"/>
                <a:t>Y</a:t>
              </a:r>
              <a:r>
                <a:rPr lang="da-DK" sz="1400" baseline="-25000" dirty="0" smtClean="0"/>
                <a:t>1</a:t>
              </a:r>
              <a:endParaRPr lang="da-DK" sz="1400" baseline="-25000" dirty="0"/>
            </a:p>
          </p:txBody>
        </p:sp>
        <p:sp>
          <p:nvSpPr>
            <p:cNvPr id="66" name="Rectangle 65"/>
            <p:cNvSpPr/>
            <p:nvPr/>
          </p:nvSpPr>
          <p:spPr>
            <a:xfrm>
              <a:off x="1876624" y="5266831"/>
              <a:ext cx="266736" cy="27772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a-DK" sz="1400" dirty="0"/>
                <a:t>Y</a:t>
              </a:r>
              <a:r>
                <a:rPr lang="da-DK" sz="1400" baseline="-25000" dirty="0" smtClean="0"/>
                <a:t>2</a:t>
              </a:r>
              <a:endParaRPr lang="da-DK" sz="1400" baseline="-25000" dirty="0"/>
            </a:p>
          </p:txBody>
        </p:sp>
        <p:sp>
          <p:nvSpPr>
            <p:cNvPr id="67" name="Rectangle 66"/>
            <p:cNvSpPr/>
            <p:nvPr/>
          </p:nvSpPr>
          <p:spPr>
            <a:xfrm>
              <a:off x="1808840" y="3482441"/>
              <a:ext cx="412774" cy="2777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a-DK" sz="1400" dirty="0"/>
                <a:t>Z</a:t>
              </a:r>
              <a:r>
                <a:rPr lang="da-DK" sz="1400" baseline="-25000" dirty="0" smtClean="0"/>
                <a:t>1</a:t>
              </a:r>
              <a:endParaRPr lang="da-DK" sz="1400" baseline="-25000" dirty="0"/>
            </a:p>
          </p:txBody>
        </p:sp>
        <p:sp>
          <p:nvSpPr>
            <p:cNvPr id="68" name="Rectangle 67"/>
            <p:cNvSpPr/>
            <p:nvPr/>
          </p:nvSpPr>
          <p:spPr>
            <a:xfrm>
              <a:off x="1876624" y="4361163"/>
              <a:ext cx="266736" cy="27772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a-DK" sz="1400" dirty="0" smtClean="0"/>
                <a:t>W</a:t>
              </a:r>
              <a:r>
                <a:rPr lang="da-DK" sz="1400" baseline="-25000" dirty="0" smtClean="0"/>
                <a:t>1</a:t>
              </a:r>
              <a:endParaRPr lang="da-DK" sz="1400" baseline="-25000" dirty="0"/>
            </a:p>
          </p:txBody>
        </p:sp>
        <p:sp>
          <p:nvSpPr>
            <p:cNvPr id="69" name="Rectangle 68"/>
            <p:cNvSpPr/>
            <p:nvPr/>
          </p:nvSpPr>
          <p:spPr>
            <a:xfrm>
              <a:off x="1778269" y="2883156"/>
              <a:ext cx="463446" cy="27772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a-DK" sz="1400" dirty="0"/>
                <a:t>W</a:t>
              </a:r>
              <a:r>
                <a:rPr lang="da-DK" sz="1400" baseline="-25000" dirty="0" smtClean="0"/>
                <a:t>2</a:t>
              </a:r>
              <a:endParaRPr lang="da-DK" sz="1400" baseline="-25000" dirty="0"/>
            </a:p>
          </p:txBody>
        </p:sp>
        <p:sp>
          <p:nvSpPr>
            <p:cNvPr id="70" name="Rectangle 69"/>
            <p:cNvSpPr/>
            <p:nvPr/>
          </p:nvSpPr>
          <p:spPr>
            <a:xfrm>
              <a:off x="1876624" y="5886993"/>
              <a:ext cx="266736" cy="277721"/>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a-DK" sz="1400" dirty="0" smtClean="0"/>
                <a:t>V</a:t>
              </a:r>
              <a:r>
                <a:rPr lang="da-DK" sz="1400" baseline="-25000" dirty="0" smtClean="0"/>
                <a:t>1</a:t>
              </a:r>
              <a:endParaRPr lang="da-DK" sz="1400" baseline="-25000" dirty="0"/>
            </a:p>
          </p:txBody>
        </p:sp>
        <p:sp>
          <p:nvSpPr>
            <p:cNvPr id="71" name="Rectangle 70"/>
            <p:cNvSpPr/>
            <p:nvPr/>
          </p:nvSpPr>
          <p:spPr>
            <a:xfrm>
              <a:off x="1876624" y="4673573"/>
              <a:ext cx="266736" cy="277721"/>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a-DK" sz="1400" dirty="0"/>
                <a:t>V</a:t>
              </a:r>
              <a:r>
                <a:rPr lang="da-DK" sz="1400" baseline="-25000" dirty="0" smtClean="0"/>
                <a:t>2</a:t>
              </a:r>
              <a:endParaRPr lang="da-DK" sz="1400" baseline="-25000" dirty="0"/>
            </a:p>
          </p:txBody>
        </p:sp>
        <p:sp>
          <p:nvSpPr>
            <p:cNvPr id="72" name="Rectangle 71"/>
            <p:cNvSpPr/>
            <p:nvPr/>
          </p:nvSpPr>
          <p:spPr>
            <a:xfrm>
              <a:off x="1888749" y="1799848"/>
              <a:ext cx="242487" cy="277721"/>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da-DK" sz="1400" dirty="0"/>
                <a:t>V</a:t>
              </a:r>
              <a:r>
                <a:rPr lang="da-DK" sz="1400" baseline="-25000" dirty="0" smtClean="0"/>
                <a:t>3</a:t>
              </a:r>
              <a:endParaRPr lang="da-DK" sz="1400" baseline="-25000" dirty="0"/>
            </a:p>
          </p:txBody>
        </p:sp>
        <p:cxnSp>
          <p:nvCxnSpPr>
            <p:cNvPr id="74" name="Straight Arrow Connector 73"/>
            <p:cNvCxnSpPr/>
            <p:nvPr/>
          </p:nvCxnSpPr>
          <p:spPr>
            <a:xfrm flipV="1">
              <a:off x="1619672" y="1938708"/>
              <a:ext cx="225012" cy="116984"/>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1616965" y="2132438"/>
              <a:ext cx="225012" cy="133867"/>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V="1">
              <a:off x="1509873" y="3022016"/>
              <a:ext cx="219598" cy="229319"/>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a:off x="1507166" y="3328081"/>
              <a:ext cx="271103" cy="29322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1511717" y="3290579"/>
              <a:ext cx="271103"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V="1">
              <a:off x="1592075" y="4245458"/>
              <a:ext cx="219598" cy="229319"/>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a:off x="1589368" y="4551523"/>
              <a:ext cx="271103" cy="29322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a:off x="1593919" y="4514021"/>
              <a:ext cx="271103"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flipV="1">
              <a:off x="1482276" y="5405691"/>
              <a:ext cx="359701" cy="2006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1453816" y="5871494"/>
              <a:ext cx="357857" cy="14661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1484120" y="5465002"/>
              <a:ext cx="327553" cy="249024"/>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3783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path" presetSubtype="0" accel="50000" decel="50000" fill="hold" nodeType="clickEffect">
                                  <p:stCondLst>
                                    <p:cond delay="0"/>
                                  </p:stCondLst>
                                  <p:childTnLst>
                                    <p:animMotion origin="layout" path="M 8.33333E-7 4.07407E-6 L 0.19722 -0.00672 " pathEditMode="relative" rAng="0" ptsTypes="AA">
                                      <p:cBhvr>
                                        <p:cTn id="21" dur="2000" fill="hold"/>
                                        <p:tgtEl>
                                          <p:spTgt spid="25"/>
                                        </p:tgtEl>
                                        <p:attrNameLst>
                                          <p:attrName>ppt_x</p:attrName>
                                          <p:attrName>ppt_y</p:attrName>
                                        </p:attrNameLst>
                                      </p:cBhvr>
                                      <p:rCtr x="9861" y="-347"/>
                                    </p:animMotion>
                                  </p:childTnLst>
                                </p:cTn>
                              </p:par>
                              <p:par>
                                <p:cTn id="22" presetID="42" presetClass="path" presetSubtype="0" accel="50000" decel="50000" fill="hold" nodeType="withEffect">
                                  <p:stCondLst>
                                    <p:cond delay="0"/>
                                  </p:stCondLst>
                                  <p:childTnLst>
                                    <p:animMotion origin="layout" path="M 3.61111E-6 3.7037E-7 L 0.19705 -0.00069 " pathEditMode="relative" rAng="0" ptsTypes="AA">
                                      <p:cBhvr>
                                        <p:cTn id="23" dur="3000" fill="hold"/>
                                        <p:tgtEl>
                                          <p:spTgt spid="37"/>
                                        </p:tgtEl>
                                        <p:attrNameLst>
                                          <p:attrName>ppt_x</p:attrName>
                                          <p:attrName>ppt_y</p:attrName>
                                        </p:attrNameLst>
                                      </p:cBhvr>
                                      <p:rCtr x="9844" y="-46"/>
                                    </p:animMotion>
                                  </p:childTnLst>
                                </p:cTn>
                              </p:par>
                            </p:childTnLst>
                          </p:cTn>
                        </p:par>
                      </p:childTnLst>
                    </p:cTn>
                  </p:par>
                  <p:par>
                    <p:cTn id="24" fill="hold">
                      <p:stCondLst>
                        <p:cond delay="indefinite"/>
                      </p:stCondLst>
                      <p:childTnLst>
                        <p:par>
                          <p:cTn id="25" fill="hold">
                            <p:stCondLst>
                              <p:cond delay="0"/>
                            </p:stCondLst>
                            <p:childTnLst>
                              <p:par>
                                <p:cTn id="26" presetID="42" presetClass="path" presetSubtype="0" accel="50000" decel="50000" fill="hold" nodeType="clickEffect">
                                  <p:stCondLst>
                                    <p:cond delay="0"/>
                                  </p:stCondLst>
                                  <p:childTnLst>
                                    <p:animMotion origin="layout" path="M 0.19722 -0.00672 L 0.48073 -0.00672 " pathEditMode="relative" rAng="0" ptsTypes="AA">
                                      <p:cBhvr>
                                        <p:cTn id="27" dur="2000" fill="hold"/>
                                        <p:tgtEl>
                                          <p:spTgt spid="25"/>
                                        </p:tgtEl>
                                        <p:attrNameLst>
                                          <p:attrName>ppt_x</p:attrName>
                                          <p:attrName>ppt_y</p:attrName>
                                        </p:attrNameLst>
                                      </p:cBhvr>
                                      <p:rCtr x="14167" y="0"/>
                                    </p:animMotion>
                                  </p:childTnLst>
                                </p:cTn>
                              </p:par>
                              <p:par>
                                <p:cTn id="28" presetID="42" presetClass="path" presetSubtype="0" accel="50000" decel="50000" fill="hold" nodeType="withEffect">
                                  <p:stCondLst>
                                    <p:cond delay="0"/>
                                  </p:stCondLst>
                                  <p:childTnLst>
                                    <p:animMotion origin="layout" path="M 0.19705 -0.00069 L 0.48056 -0.00069 " pathEditMode="relative" rAng="0" ptsTypes="AA">
                                      <p:cBhvr>
                                        <p:cTn id="29" dur="500" fill="hold"/>
                                        <p:tgtEl>
                                          <p:spTgt spid="37"/>
                                        </p:tgtEl>
                                        <p:attrNameLst>
                                          <p:attrName>ppt_x</p:attrName>
                                          <p:attrName>ppt_y</p:attrName>
                                        </p:attrNameLst>
                                      </p:cBhvr>
                                      <p:rCtr x="14167" y="0"/>
                                    </p:animMotion>
                                  </p:childTnLst>
                                </p:cTn>
                              </p:par>
                            </p:childTnLst>
                          </p:cTn>
                        </p:par>
                        <p:par>
                          <p:cTn id="30" fill="hold">
                            <p:stCondLst>
                              <p:cond delay="2000"/>
                            </p:stCondLst>
                            <p:childTnLst>
                              <p:par>
                                <p:cTn id="31" presetID="42" presetClass="path" presetSubtype="0" accel="50000" decel="50000" fill="hold" nodeType="afterEffect">
                                  <p:stCondLst>
                                    <p:cond delay="0"/>
                                  </p:stCondLst>
                                  <p:childTnLst>
                                    <p:animMotion origin="layout" path="M 0.48056 -0.00069 L 0.64584 -0.00069 " pathEditMode="relative" rAng="0" ptsTypes="AA">
                                      <p:cBhvr>
                                        <p:cTn id="32" dur="2000" fill="hold"/>
                                        <p:tgtEl>
                                          <p:spTgt spid="37"/>
                                        </p:tgtEl>
                                        <p:attrNameLst>
                                          <p:attrName>ppt_x</p:attrName>
                                          <p:attrName>ppt_y</p:attrName>
                                        </p:attrNameLst>
                                      </p:cBhvr>
                                      <p:rCtr x="8264" y="0"/>
                                    </p:animMotion>
                                  </p:childTnLst>
                                </p:cTn>
                              </p:par>
                              <p:par>
                                <p:cTn id="33" presetID="42" presetClass="path" presetSubtype="0" accel="50000" decel="50000" fill="hold" nodeType="withEffect">
                                  <p:stCondLst>
                                    <p:cond delay="0"/>
                                  </p:stCondLst>
                                  <p:childTnLst>
                                    <p:animMotion origin="layout" path="M 0.48073 -0.00672 L 0.64601 -0.00672 " pathEditMode="relative" rAng="0" ptsTypes="AA">
                                      <p:cBhvr>
                                        <p:cTn id="34" dur="2000" fill="hold"/>
                                        <p:tgtEl>
                                          <p:spTgt spid="25"/>
                                        </p:tgtEl>
                                        <p:attrNameLst>
                                          <p:attrName>ppt_x</p:attrName>
                                          <p:attrName>ppt_y</p:attrName>
                                        </p:attrNameLst>
                                      </p:cBhvr>
                                      <p:rCtr x="8264" y="0"/>
                                    </p:animMotion>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nodeType="clickEffect">
                                  <p:stCondLst>
                                    <p:cond delay="0"/>
                                  </p:stCondLst>
                                  <p:childTnLst>
                                    <p:animEffect transition="out" filter="fade">
                                      <p:cBhvr>
                                        <p:cTn id="38" dur="500"/>
                                        <p:tgtEl>
                                          <p:spTgt spid="25"/>
                                        </p:tgtEl>
                                      </p:cBhvr>
                                    </p:animEffect>
                                    <p:set>
                                      <p:cBhvr>
                                        <p:cTn id="39" dur="1" fill="hold">
                                          <p:stCondLst>
                                            <p:cond delay="499"/>
                                          </p:stCondLst>
                                        </p:cTn>
                                        <p:tgtEl>
                                          <p:spTgt spid="25"/>
                                        </p:tgtEl>
                                        <p:attrNameLst>
                                          <p:attrName>style.visibility</p:attrName>
                                        </p:attrNameLst>
                                      </p:cBhvr>
                                      <p:to>
                                        <p:strVal val="hidden"/>
                                      </p:to>
                                    </p:set>
                                  </p:childTnLst>
                                </p:cTn>
                              </p:par>
                              <p:par>
                                <p:cTn id="40" presetID="10" presetClass="exit" presetSubtype="0" fill="hold" nodeType="withEffect">
                                  <p:stCondLst>
                                    <p:cond delay="0"/>
                                  </p:stCondLst>
                                  <p:childTnLst>
                                    <p:animEffect transition="out" filter="fade">
                                      <p:cBhvr>
                                        <p:cTn id="41" dur="500"/>
                                        <p:tgtEl>
                                          <p:spTgt spid="37"/>
                                        </p:tgtEl>
                                      </p:cBhvr>
                                    </p:animEffect>
                                    <p:set>
                                      <p:cBhvr>
                                        <p:cTn id="42" dur="1" fill="hold">
                                          <p:stCondLst>
                                            <p:cond delay="499"/>
                                          </p:stCondLst>
                                        </p:cTn>
                                        <p:tgtEl>
                                          <p:spTgt spid="37"/>
                                        </p:tgtEl>
                                        <p:attrNameLst>
                                          <p:attrName>style.visibility</p:attrName>
                                        </p:attrNameLst>
                                      </p:cBhvr>
                                      <p:to>
                                        <p:strVal val="hidden"/>
                                      </p:to>
                                    </p:set>
                                  </p:childTnLst>
                                </p:cTn>
                              </p:par>
                            </p:childTnLst>
                          </p:cTn>
                        </p:par>
                        <p:par>
                          <p:cTn id="43" fill="hold">
                            <p:stCondLst>
                              <p:cond delay="500"/>
                            </p:stCondLst>
                            <p:childTnLst>
                              <p:par>
                                <p:cTn id="44" presetID="10" presetClass="entr" presetSubtype="0" fill="hold" nodeType="afterEffect">
                                  <p:stCondLst>
                                    <p:cond delay="0"/>
                                  </p:stCondLst>
                                  <p:childTnLst>
                                    <p:set>
                                      <p:cBhvr>
                                        <p:cTn id="45" dur="1" fill="hold">
                                          <p:stCondLst>
                                            <p:cond delay="0"/>
                                          </p:stCondLst>
                                        </p:cTn>
                                        <p:tgtEl>
                                          <p:spTgt spid="99"/>
                                        </p:tgtEl>
                                        <p:attrNameLst>
                                          <p:attrName>style.visibility</p:attrName>
                                        </p:attrNameLst>
                                      </p:cBhvr>
                                      <p:to>
                                        <p:strVal val="visible"/>
                                      </p:to>
                                    </p:set>
                                    <p:animEffect transition="in" filter="fade">
                                      <p:cBhvr>
                                        <p:cTn id="46" dur="500"/>
                                        <p:tgtEl>
                                          <p:spTgt spid="9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00"/>
                                        </p:tgtEl>
                                        <p:attrNameLst>
                                          <p:attrName>style.visibility</p:attrName>
                                        </p:attrNameLst>
                                      </p:cBhvr>
                                      <p:to>
                                        <p:strVal val="visible"/>
                                      </p:to>
                                    </p:set>
                                    <p:animEffect transition="in" filter="fade">
                                      <p:cBhvr>
                                        <p:cTn id="51" dur="500"/>
                                        <p:tgtEl>
                                          <p:spTgt spid="100"/>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101"/>
                                        </p:tgtEl>
                                        <p:attrNameLst>
                                          <p:attrName>style.visibility</p:attrName>
                                        </p:attrNameLst>
                                      </p:cBhvr>
                                      <p:to>
                                        <p:strVal val="visible"/>
                                      </p:to>
                                    </p:set>
                                    <p:animEffect transition="in" filter="fade">
                                      <p:cBhvr>
                                        <p:cTn id="56" dur="5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b="1" dirty="0" smtClean="0"/>
              <a:t>Parallelle Programmer</a:t>
            </a:r>
            <a:endParaRPr lang="en-US" b="1" dirty="0"/>
          </a:p>
        </p:txBody>
      </p:sp>
      <p:sp>
        <p:nvSpPr>
          <p:cNvPr id="3" name="Content Placeholder 2"/>
          <p:cNvSpPr>
            <a:spLocks noGrp="1"/>
          </p:cNvSpPr>
          <p:nvPr>
            <p:ph idx="1"/>
          </p:nvPr>
        </p:nvSpPr>
        <p:spPr>
          <a:xfrm>
            <a:off x="457200" y="1600200"/>
            <a:ext cx="8651304" cy="4925144"/>
          </a:xfrm>
        </p:spPr>
        <p:txBody>
          <a:bodyPr>
            <a:normAutofit fontScale="92500"/>
          </a:bodyPr>
          <a:lstStyle/>
          <a:p>
            <a:r>
              <a:rPr lang="da-DK" dirty="0" smtClean="0"/>
              <a:t>Traditionelt specielt udviklede programmer for </a:t>
            </a:r>
            <a:br>
              <a:rPr lang="da-DK" dirty="0" smtClean="0"/>
            </a:br>
            <a:r>
              <a:rPr lang="da-DK" dirty="0" smtClean="0"/>
              <a:t>hvert problem man ønsker at løse</a:t>
            </a:r>
          </a:p>
          <a:p>
            <a:pPr lvl="1"/>
            <a:r>
              <a:rPr lang="da-DK" dirty="0" smtClean="0"/>
              <a:t>mange </a:t>
            </a:r>
            <a:r>
              <a:rPr lang="da-DK" dirty="0" smtClean="0">
                <a:solidFill>
                  <a:schemeClr val="accent1">
                    <a:lumMod val="75000"/>
                  </a:schemeClr>
                </a:solidFill>
              </a:rPr>
              <a:t>ikke-trivielle detaljer </a:t>
            </a:r>
            <a:r>
              <a:rPr lang="da-DK" dirty="0" smtClean="0"/>
              <a:t>i parallel programmer</a:t>
            </a:r>
          </a:p>
          <a:p>
            <a:pPr lvl="1"/>
            <a:r>
              <a:rPr lang="da-DK" dirty="0" smtClean="0">
                <a:solidFill>
                  <a:schemeClr val="accent1">
                    <a:lumMod val="75000"/>
                  </a:schemeClr>
                </a:solidFill>
              </a:rPr>
              <a:t>fejl-tolerance </a:t>
            </a:r>
            <a:r>
              <a:rPr lang="da-DK" dirty="0" smtClean="0"/>
              <a:t>(1000’er af maskiner fejler regelmæssigt)</a:t>
            </a:r>
          </a:p>
          <a:p>
            <a:pPr lvl="1"/>
            <a:r>
              <a:rPr lang="da-DK" dirty="0" smtClean="0">
                <a:solidFill>
                  <a:schemeClr val="accent1">
                    <a:lumMod val="75000"/>
                  </a:schemeClr>
                </a:solidFill>
              </a:rPr>
              <a:t>fordeling af opgaver </a:t>
            </a:r>
            <a:r>
              <a:rPr lang="da-DK" dirty="0" smtClean="0"/>
              <a:t>blandt maskiner</a:t>
            </a:r>
          </a:p>
          <a:p>
            <a:pPr lvl="1"/>
            <a:r>
              <a:rPr lang="da-DK" dirty="0" smtClean="0">
                <a:solidFill>
                  <a:schemeClr val="accent1">
                    <a:lumMod val="75000"/>
                  </a:schemeClr>
                </a:solidFill>
              </a:rPr>
              <a:t>balancering af arbejdet </a:t>
            </a:r>
            <a:r>
              <a:rPr lang="da-DK" dirty="0" smtClean="0"/>
              <a:t>blandt maskiner</a:t>
            </a:r>
          </a:p>
          <a:p>
            <a:r>
              <a:rPr lang="da-DK" b="1" dirty="0" err="1" smtClean="0">
                <a:solidFill>
                  <a:srgbClr val="C00000"/>
                </a:solidFill>
              </a:rPr>
              <a:t>MapReduce</a:t>
            </a:r>
            <a:r>
              <a:rPr lang="da-DK" b="1" dirty="0" smtClean="0">
                <a:solidFill>
                  <a:srgbClr val="C00000"/>
                </a:solidFill>
              </a:rPr>
              <a:t> </a:t>
            </a:r>
            <a:r>
              <a:rPr lang="da-DK" dirty="0" smtClean="0"/>
              <a:t>interfacet (                , 2003)</a:t>
            </a:r>
          </a:p>
          <a:p>
            <a:pPr lvl="1"/>
            <a:r>
              <a:rPr lang="da-DK" dirty="0" smtClean="0"/>
              <a:t>håndterer </a:t>
            </a:r>
            <a:r>
              <a:rPr lang="da-DK" dirty="0" smtClean="0"/>
              <a:t>ovenstående automatisk</a:t>
            </a:r>
          </a:p>
          <a:p>
            <a:pPr lvl="1"/>
            <a:r>
              <a:rPr lang="da-DK" dirty="0" smtClean="0"/>
              <a:t>meget begrænsede kommunikation mellem maskiner</a:t>
            </a:r>
          </a:p>
          <a:p>
            <a:pPr lvl="1"/>
            <a:r>
              <a:rPr lang="da-DK" dirty="0" smtClean="0"/>
              <a:t>algoritmen udføres i </a:t>
            </a:r>
            <a:r>
              <a:rPr lang="da-DK" dirty="0" err="1" smtClean="0">
                <a:solidFill>
                  <a:schemeClr val="accent1">
                    <a:lumMod val="75000"/>
                  </a:schemeClr>
                </a:solidFill>
              </a:rPr>
              <a:t>Map</a:t>
            </a:r>
            <a:r>
              <a:rPr lang="da-DK" dirty="0" smtClean="0">
                <a:solidFill>
                  <a:schemeClr val="accent1">
                    <a:lumMod val="75000"/>
                  </a:schemeClr>
                </a:solidFill>
              </a:rPr>
              <a:t> </a:t>
            </a:r>
            <a:r>
              <a:rPr lang="da-DK" dirty="0" smtClean="0"/>
              <a:t>og </a:t>
            </a:r>
            <a:r>
              <a:rPr lang="da-DK" dirty="0" err="1" smtClean="0">
                <a:solidFill>
                  <a:schemeClr val="accent1">
                    <a:lumMod val="75000"/>
                  </a:schemeClr>
                </a:solidFill>
              </a:rPr>
              <a:t>Reduce</a:t>
            </a:r>
            <a:r>
              <a:rPr lang="da-DK" dirty="0" smtClean="0"/>
              <a:t> faser</a:t>
            </a:r>
          </a:p>
        </p:txBody>
      </p:sp>
      <p:pic>
        <p:nvPicPr>
          <p:cNvPr id="78850" name="Picture 2"/>
          <p:cNvPicPr>
            <a:picLocks noChangeAspect="1" noChangeArrowheads="1"/>
          </p:cNvPicPr>
          <p:nvPr/>
        </p:nvPicPr>
        <p:blipFill>
          <a:blip r:embed="rId2" cstate="print"/>
          <a:srcRect/>
          <a:stretch>
            <a:fillRect/>
          </a:stretch>
        </p:blipFill>
        <p:spPr bwMode="auto">
          <a:xfrm>
            <a:off x="4572000" y="4623463"/>
            <a:ext cx="1362075" cy="561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20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8850"/>
                                        </p:tgtEl>
                                        <p:attrNameLst>
                                          <p:attrName>style.visibility</p:attrName>
                                        </p:attrNameLst>
                                      </p:cBhvr>
                                      <p:to>
                                        <p:strVal val="visible"/>
                                      </p:to>
                                    </p:set>
                                    <p:animEffect transition="in" filter="fade">
                                      <p:cBhvr>
                                        <p:cTn id="10" dur="2000"/>
                                        <p:tgtEl>
                                          <p:spTgt spid="78850"/>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20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2000"/>
                                        <p:tgtEl>
                                          <p:spTgt spid="3">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5076056" cy="1143000"/>
          </a:xfrm>
        </p:spPr>
        <p:txBody>
          <a:bodyPr/>
          <a:lstStyle/>
          <a:p>
            <a:r>
              <a:rPr lang="da-DK" b="1" dirty="0" err="1" smtClean="0"/>
              <a:t>MapReduce</a:t>
            </a:r>
            <a:endParaRPr lang="en-US" b="1" dirty="0"/>
          </a:p>
        </p:txBody>
      </p:sp>
      <p:sp>
        <p:nvSpPr>
          <p:cNvPr id="3" name="Content Placeholder 2"/>
          <p:cNvSpPr>
            <a:spLocks noGrp="1"/>
          </p:cNvSpPr>
          <p:nvPr>
            <p:ph idx="1"/>
          </p:nvPr>
        </p:nvSpPr>
        <p:spPr>
          <a:xfrm>
            <a:off x="457200" y="1124744"/>
            <a:ext cx="8686800" cy="5257800"/>
          </a:xfrm>
        </p:spPr>
        <p:txBody>
          <a:bodyPr>
            <a:normAutofit fontScale="92500"/>
          </a:bodyPr>
          <a:lstStyle/>
          <a:p>
            <a:r>
              <a:rPr lang="da-DK" dirty="0" smtClean="0"/>
              <a:t>Brugeren skal definere to funktioner	</a:t>
            </a:r>
          </a:p>
          <a:p>
            <a:pPr lvl="1">
              <a:buNone/>
            </a:pPr>
            <a:r>
              <a:rPr lang="da-DK" b="1" dirty="0" smtClean="0">
                <a:solidFill>
                  <a:srgbClr val="C00000"/>
                </a:solidFill>
              </a:rPr>
              <a:t>		        </a:t>
            </a:r>
            <a:r>
              <a:rPr lang="da-DK" b="1" dirty="0" err="1" smtClean="0">
                <a:solidFill>
                  <a:srgbClr val="C00000"/>
                </a:solidFill>
              </a:rPr>
              <a:t>map</a:t>
            </a:r>
            <a:r>
              <a:rPr lang="da-DK" b="1" dirty="0" smtClean="0">
                <a:solidFill>
                  <a:srgbClr val="C00000"/>
                </a:solidFill>
              </a:rPr>
              <a:t>	  </a:t>
            </a:r>
            <a:r>
              <a:rPr lang="da-DK" dirty="0" smtClean="0"/>
              <a:t>v1	 	    </a:t>
            </a:r>
            <a:r>
              <a:rPr lang="da-DK" dirty="0" smtClean="0">
                <a:sym typeface="Symbol"/>
              </a:rPr>
              <a:t> </a:t>
            </a:r>
            <a:r>
              <a:rPr lang="da-DK" dirty="0" smtClean="0">
                <a:solidFill>
                  <a:srgbClr val="00B050"/>
                </a:solidFill>
                <a:sym typeface="Symbol"/>
              </a:rPr>
              <a:t>List[</a:t>
            </a:r>
            <a:r>
              <a:rPr lang="da-DK" dirty="0" smtClean="0">
                <a:sym typeface="Symbol"/>
              </a:rPr>
              <a:t> (k,v2) </a:t>
            </a:r>
            <a:r>
              <a:rPr lang="da-DK" dirty="0" smtClean="0">
                <a:solidFill>
                  <a:srgbClr val="00B050"/>
                </a:solidFill>
                <a:sym typeface="Symbol"/>
              </a:rPr>
              <a:t>]</a:t>
            </a:r>
          </a:p>
          <a:p>
            <a:pPr lvl="1">
              <a:buNone/>
            </a:pPr>
            <a:r>
              <a:rPr lang="da-DK" dirty="0" smtClean="0">
                <a:sym typeface="Symbol"/>
              </a:rPr>
              <a:t>		        </a:t>
            </a:r>
            <a:r>
              <a:rPr lang="da-DK" b="1" dirty="0" err="1" smtClean="0">
                <a:solidFill>
                  <a:srgbClr val="C00000"/>
                </a:solidFill>
                <a:sym typeface="Symbol"/>
              </a:rPr>
              <a:t>reduce</a:t>
            </a:r>
            <a:r>
              <a:rPr lang="da-DK" dirty="0" smtClean="0">
                <a:sym typeface="Symbol"/>
              </a:rPr>
              <a:t> 	  (k, </a:t>
            </a:r>
            <a:r>
              <a:rPr lang="da-DK" dirty="0" smtClean="0">
                <a:solidFill>
                  <a:srgbClr val="00B050"/>
                </a:solidFill>
                <a:sym typeface="Symbol"/>
              </a:rPr>
              <a:t>List[</a:t>
            </a:r>
            <a:r>
              <a:rPr lang="da-DK" dirty="0" smtClean="0">
                <a:sym typeface="Symbol"/>
              </a:rPr>
              <a:t> v2 </a:t>
            </a:r>
            <a:r>
              <a:rPr lang="da-DK" dirty="0" smtClean="0">
                <a:solidFill>
                  <a:srgbClr val="00B050"/>
                </a:solidFill>
                <a:sym typeface="Symbol"/>
              </a:rPr>
              <a:t>]</a:t>
            </a:r>
            <a:r>
              <a:rPr lang="da-DK" dirty="0" smtClean="0">
                <a:sym typeface="Symbol"/>
              </a:rPr>
              <a:t>)   </a:t>
            </a:r>
            <a:r>
              <a:rPr lang="da-DK" dirty="0" smtClean="0">
                <a:solidFill>
                  <a:srgbClr val="00B050"/>
                </a:solidFill>
                <a:sym typeface="Symbol"/>
              </a:rPr>
              <a:t>List[</a:t>
            </a:r>
            <a:r>
              <a:rPr lang="da-DK" dirty="0" smtClean="0">
                <a:sym typeface="Symbol"/>
              </a:rPr>
              <a:t> v3 </a:t>
            </a:r>
            <a:r>
              <a:rPr lang="da-DK" dirty="0" smtClean="0">
                <a:solidFill>
                  <a:srgbClr val="00B050"/>
                </a:solidFill>
                <a:sym typeface="Symbol"/>
              </a:rPr>
              <a:t>]</a:t>
            </a:r>
          </a:p>
          <a:p>
            <a:pPr lvl="1">
              <a:buNone/>
            </a:pPr>
            <a:endParaRPr lang="da-DK" dirty="0" smtClean="0">
              <a:sym typeface="Symbol"/>
            </a:endParaRPr>
          </a:p>
          <a:p>
            <a:r>
              <a:rPr lang="da-DK" dirty="0" smtClean="0">
                <a:solidFill>
                  <a:schemeClr val="accent1">
                    <a:lumMod val="75000"/>
                  </a:schemeClr>
                </a:solidFill>
              </a:rPr>
              <a:t>Eksempel</a:t>
            </a:r>
            <a:r>
              <a:rPr lang="da-DK" dirty="0" smtClean="0"/>
              <a:t>: Antal forekomster af ord i en tekstsamling</a:t>
            </a:r>
          </a:p>
          <a:p>
            <a:pPr>
              <a:buNone/>
            </a:pPr>
            <a:r>
              <a:rPr lang="da-DK" sz="1000" dirty="0" smtClean="0"/>
              <a:t>		</a:t>
            </a:r>
            <a:r>
              <a:rPr lang="da-DK" sz="1300" dirty="0" smtClean="0"/>
              <a:t/>
            </a:r>
            <a:br>
              <a:rPr lang="da-DK" sz="1300" dirty="0" smtClean="0"/>
            </a:br>
            <a:r>
              <a:rPr lang="da-DK" sz="1300" dirty="0" smtClean="0"/>
              <a:t>	( ”www.foo.com”, ”der var en gang en...”</a:t>
            </a:r>
            <a:r>
              <a:rPr lang="da-DK" sz="1300" dirty="0">
                <a:solidFill>
                  <a:srgbClr val="00B050"/>
                </a:solidFill>
              </a:rPr>
              <a:t> </a:t>
            </a:r>
            <a:r>
              <a:rPr lang="da-DK" sz="1300" dirty="0" smtClean="0"/>
              <a:t>)	</a:t>
            </a:r>
            <a:r>
              <a:rPr lang="da-DK" sz="1300" dirty="0" smtClean="0">
                <a:sym typeface="Symbol"/>
              </a:rPr>
              <a:t>   </a:t>
            </a:r>
            <a:r>
              <a:rPr lang="da-DK" sz="1300" dirty="0" smtClean="0">
                <a:solidFill>
                  <a:srgbClr val="00B050"/>
                </a:solidFill>
              </a:rPr>
              <a:t>[ </a:t>
            </a:r>
            <a:r>
              <a:rPr lang="da-DK" sz="1300" dirty="0" smtClean="0">
                <a:sym typeface="Symbol"/>
              </a:rPr>
              <a:t>(”der”, ”</a:t>
            </a:r>
            <a:r>
              <a:rPr lang="da-DK" sz="1300" dirty="0" smtClean="0">
                <a:solidFill>
                  <a:srgbClr val="C00000"/>
                </a:solidFill>
                <a:sym typeface="Symbol"/>
              </a:rPr>
              <a:t>1</a:t>
            </a:r>
            <a:r>
              <a:rPr lang="da-DK" sz="1300" dirty="0" smtClean="0">
                <a:sym typeface="Symbol"/>
              </a:rPr>
              <a:t>”), (”var”, ”1”), (”en”, ”</a:t>
            </a:r>
            <a:r>
              <a:rPr lang="da-DK" sz="1300" dirty="0" smtClean="0">
                <a:solidFill>
                  <a:srgbClr val="C00000"/>
                </a:solidFill>
                <a:sym typeface="Symbol"/>
              </a:rPr>
              <a:t>1</a:t>
            </a:r>
            <a:r>
              <a:rPr lang="da-DK" sz="1300" dirty="0" smtClean="0">
                <a:sym typeface="Symbol"/>
              </a:rPr>
              <a:t>”), (”gang”, ”</a:t>
            </a:r>
            <a:r>
              <a:rPr lang="da-DK" sz="1300" dirty="0" smtClean="0">
                <a:solidFill>
                  <a:srgbClr val="00B050"/>
                </a:solidFill>
                <a:sym typeface="Symbol"/>
              </a:rPr>
              <a:t>1</a:t>
            </a:r>
            <a:r>
              <a:rPr lang="da-DK" sz="1300" dirty="0" smtClean="0">
                <a:sym typeface="Symbol"/>
              </a:rPr>
              <a:t>”), (”en”, ”</a:t>
            </a:r>
            <a:r>
              <a:rPr lang="da-DK" sz="1300" dirty="0" smtClean="0">
                <a:solidFill>
                  <a:schemeClr val="accent1">
                    <a:lumMod val="75000"/>
                  </a:schemeClr>
                </a:solidFill>
                <a:sym typeface="Symbol"/>
              </a:rPr>
              <a:t>1</a:t>
            </a:r>
            <a:r>
              <a:rPr lang="da-DK" sz="1300" dirty="0" smtClean="0">
                <a:sym typeface="Symbol"/>
              </a:rPr>
              <a:t>”)... </a:t>
            </a:r>
            <a:r>
              <a:rPr lang="da-DK" sz="1300" dirty="0" smtClean="0">
                <a:solidFill>
                  <a:srgbClr val="00B050"/>
                </a:solidFill>
              </a:rPr>
              <a:t>]</a:t>
            </a:r>
            <a:endParaRPr lang="da-DK" sz="1300" dirty="0" smtClean="0">
              <a:sym typeface="Symbol"/>
            </a:endParaRPr>
          </a:p>
          <a:p>
            <a:pPr>
              <a:buNone/>
            </a:pPr>
            <a:r>
              <a:rPr lang="da-DK" sz="1300" dirty="0" smtClean="0">
                <a:sym typeface="Symbol"/>
              </a:rPr>
              <a:t>		</a:t>
            </a:r>
            <a:r>
              <a:rPr lang="da-DK" sz="1300" dirty="0" smtClean="0"/>
              <a:t>( </a:t>
            </a:r>
            <a:r>
              <a:rPr lang="da-DK" sz="1300" dirty="0"/>
              <a:t>”</a:t>
            </a:r>
            <a:r>
              <a:rPr lang="da-DK" sz="1300" dirty="0" smtClean="0"/>
              <a:t>www.bar.com”, ”en lang gang...”</a:t>
            </a:r>
            <a:r>
              <a:rPr lang="da-DK" sz="1300" dirty="0">
                <a:solidFill>
                  <a:srgbClr val="00B050"/>
                </a:solidFill>
              </a:rPr>
              <a:t> </a:t>
            </a:r>
            <a:r>
              <a:rPr lang="da-DK" sz="1300" dirty="0" smtClean="0"/>
              <a:t>)</a:t>
            </a:r>
            <a:r>
              <a:rPr lang="da-DK" sz="1300" dirty="0" smtClean="0">
                <a:solidFill>
                  <a:srgbClr val="00B050"/>
                </a:solidFill>
              </a:rPr>
              <a:t> </a:t>
            </a:r>
            <a:r>
              <a:rPr lang="da-DK" sz="1300" dirty="0" smtClean="0"/>
              <a:t>	</a:t>
            </a:r>
            <a:r>
              <a:rPr lang="da-DK" sz="1300" dirty="0" smtClean="0">
                <a:sym typeface="Symbol"/>
              </a:rPr>
              <a:t>   </a:t>
            </a:r>
            <a:r>
              <a:rPr lang="da-DK" sz="1300" dirty="0" smtClean="0">
                <a:solidFill>
                  <a:srgbClr val="00B050"/>
                </a:solidFill>
              </a:rPr>
              <a:t>[ </a:t>
            </a:r>
            <a:r>
              <a:rPr lang="da-DK" sz="1300" dirty="0" smtClean="0">
                <a:sym typeface="Symbol"/>
              </a:rPr>
              <a:t>(”en”, ”</a:t>
            </a:r>
            <a:r>
              <a:rPr lang="da-DK" sz="1300" dirty="0" smtClean="0">
                <a:solidFill>
                  <a:srgbClr val="00B050"/>
                </a:solidFill>
                <a:sym typeface="Symbol"/>
              </a:rPr>
              <a:t>1</a:t>
            </a:r>
            <a:r>
              <a:rPr lang="da-DK" sz="1300" dirty="0" smtClean="0">
                <a:sym typeface="Symbol"/>
              </a:rPr>
              <a:t>”), (”lang”, ”1”), (”gang”, ”</a:t>
            </a:r>
            <a:r>
              <a:rPr lang="da-DK" sz="1300" dirty="0" smtClean="0">
                <a:solidFill>
                  <a:srgbClr val="C00000"/>
                </a:solidFill>
                <a:sym typeface="Symbol"/>
              </a:rPr>
              <a:t>1</a:t>
            </a:r>
            <a:r>
              <a:rPr lang="da-DK" sz="1300" dirty="0" smtClean="0">
                <a:sym typeface="Symbol"/>
              </a:rPr>
              <a:t>”), ... </a:t>
            </a:r>
            <a:r>
              <a:rPr lang="da-DK" sz="1300" dirty="0" smtClean="0">
                <a:solidFill>
                  <a:srgbClr val="00B050"/>
                </a:solidFill>
              </a:rPr>
              <a:t>]</a:t>
            </a:r>
            <a:endParaRPr lang="da-DK" sz="1300" dirty="0" smtClean="0">
              <a:sym typeface="Symbol"/>
            </a:endParaRPr>
          </a:p>
          <a:p>
            <a:pPr>
              <a:buNone/>
            </a:pPr>
            <a:r>
              <a:rPr lang="da-DK" sz="1300" dirty="0" smtClean="0">
                <a:sym typeface="Symbol"/>
              </a:rPr>
              <a:t>	</a:t>
            </a:r>
          </a:p>
          <a:p>
            <a:pPr>
              <a:buNone/>
            </a:pPr>
            <a:r>
              <a:rPr lang="da-DK" sz="1300" dirty="0" smtClean="0">
                <a:sym typeface="Symbol"/>
              </a:rPr>
              <a:t>		</a:t>
            </a:r>
            <a:r>
              <a:rPr lang="da-DK" sz="1300" dirty="0" smtClean="0"/>
              <a:t>( </a:t>
            </a:r>
            <a:r>
              <a:rPr lang="da-DK" sz="1300" dirty="0" smtClean="0">
                <a:sym typeface="Symbol"/>
              </a:rPr>
              <a:t>”en”, </a:t>
            </a:r>
            <a:r>
              <a:rPr lang="da-DK" sz="1300" dirty="0" smtClean="0">
                <a:solidFill>
                  <a:srgbClr val="00B050"/>
                </a:solidFill>
              </a:rPr>
              <a:t>[ </a:t>
            </a:r>
            <a:r>
              <a:rPr lang="da-DK" sz="1300" dirty="0" smtClean="0">
                <a:sym typeface="Symbol"/>
              </a:rPr>
              <a:t>”</a:t>
            </a:r>
            <a:r>
              <a:rPr lang="da-DK" sz="1300" dirty="0" smtClean="0">
                <a:solidFill>
                  <a:srgbClr val="C00000"/>
                </a:solidFill>
                <a:sym typeface="Symbol"/>
              </a:rPr>
              <a:t>1</a:t>
            </a:r>
            <a:r>
              <a:rPr lang="da-DK" sz="1300" dirty="0" smtClean="0">
                <a:sym typeface="Symbol"/>
              </a:rPr>
              <a:t>”, ”</a:t>
            </a:r>
            <a:r>
              <a:rPr lang="da-DK" sz="1300" dirty="0" smtClean="0">
                <a:solidFill>
                  <a:schemeClr val="accent1">
                    <a:lumMod val="75000"/>
                  </a:schemeClr>
                </a:solidFill>
                <a:sym typeface="Symbol"/>
              </a:rPr>
              <a:t>1</a:t>
            </a:r>
            <a:r>
              <a:rPr lang="da-DK" sz="1300" dirty="0" smtClean="0">
                <a:sym typeface="Symbol"/>
              </a:rPr>
              <a:t>”, ”</a:t>
            </a:r>
            <a:r>
              <a:rPr lang="da-DK" sz="1300" dirty="0" smtClean="0">
                <a:solidFill>
                  <a:srgbClr val="00B050"/>
                </a:solidFill>
                <a:sym typeface="Symbol"/>
              </a:rPr>
              <a:t>1</a:t>
            </a:r>
            <a:r>
              <a:rPr lang="da-DK" sz="1300" dirty="0" smtClean="0">
                <a:sym typeface="Symbol"/>
              </a:rPr>
              <a:t>” </a:t>
            </a:r>
            <a:r>
              <a:rPr lang="da-DK" sz="1300" dirty="0" smtClean="0">
                <a:solidFill>
                  <a:srgbClr val="00B050"/>
                </a:solidFill>
              </a:rPr>
              <a:t>] </a:t>
            </a:r>
            <a:r>
              <a:rPr lang="da-DK" sz="1300" dirty="0" smtClean="0"/>
              <a:t>)</a:t>
            </a:r>
            <a:r>
              <a:rPr lang="da-DK" sz="1300" dirty="0" smtClean="0">
                <a:solidFill>
                  <a:srgbClr val="00B050"/>
                </a:solidFill>
              </a:rPr>
              <a:t> </a:t>
            </a:r>
            <a:r>
              <a:rPr lang="da-DK" sz="1300" dirty="0" smtClean="0">
                <a:sym typeface="Symbol"/>
              </a:rPr>
              <a:t>		   </a:t>
            </a:r>
            <a:r>
              <a:rPr lang="da-DK" sz="1300" dirty="0" smtClean="0">
                <a:solidFill>
                  <a:srgbClr val="00B050"/>
                </a:solidFill>
              </a:rPr>
              <a:t>[ </a:t>
            </a:r>
            <a:r>
              <a:rPr lang="da-DK" sz="1300" dirty="0" smtClean="0">
                <a:sym typeface="Symbol"/>
              </a:rPr>
              <a:t>”en 3” </a:t>
            </a:r>
            <a:r>
              <a:rPr lang="da-DK" sz="1300" dirty="0" smtClean="0">
                <a:solidFill>
                  <a:srgbClr val="00B050"/>
                </a:solidFill>
              </a:rPr>
              <a:t>]</a:t>
            </a:r>
            <a:endParaRPr lang="da-DK" sz="1300" dirty="0" smtClean="0">
              <a:sym typeface="Symbol"/>
            </a:endParaRPr>
          </a:p>
          <a:p>
            <a:pPr>
              <a:buNone/>
            </a:pPr>
            <a:r>
              <a:rPr lang="da-DK" sz="1300" dirty="0" smtClean="0">
                <a:sym typeface="Symbol"/>
              </a:rPr>
              <a:t>		</a:t>
            </a:r>
            <a:r>
              <a:rPr lang="da-DK" sz="1300" dirty="0" smtClean="0"/>
              <a:t>(</a:t>
            </a:r>
            <a:r>
              <a:rPr lang="da-DK" sz="1300" dirty="0" smtClean="0">
                <a:solidFill>
                  <a:srgbClr val="00B050"/>
                </a:solidFill>
              </a:rPr>
              <a:t> </a:t>
            </a:r>
            <a:r>
              <a:rPr lang="da-DK" sz="1300" dirty="0" smtClean="0">
                <a:sym typeface="Symbol"/>
              </a:rPr>
              <a:t>”gang”, </a:t>
            </a:r>
            <a:r>
              <a:rPr lang="da-DK" sz="1300" dirty="0" smtClean="0">
                <a:solidFill>
                  <a:srgbClr val="00B050"/>
                </a:solidFill>
              </a:rPr>
              <a:t>[ </a:t>
            </a:r>
            <a:r>
              <a:rPr lang="da-DK" sz="1300" dirty="0" smtClean="0">
                <a:sym typeface="Symbol"/>
              </a:rPr>
              <a:t>”</a:t>
            </a:r>
            <a:r>
              <a:rPr lang="da-DK" sz="1300" dirty="0" smtClean="0">
                <a:solidFill>
                  <a:srgbClr val="C00000"/>
                </a:solidFill>
                <a:sym typeface="Symbol"/>
              </a:rPr>
              <a:t>1</a:t>
            </a:r>
            <a:r>
              <a:rPr lang="da-DK" sz="1300" dirty="0" smtClean="0">
                <a:sym typeface="Symbol"/>
              </a:rPr>
              <a:t>”, ”</a:t>
            </a:r>
            <a:r>
              <a:rPr lang="da-DK" sz="1300" dirty="0" smtClean="0">
                <a:solidFill>
                  <a:srgbClr val="00B050"/>
                </a:solidFill>
                <a:sym typeface="Symbol"/>
              </a:rPr>
              <a:t>1</a:t>
            </a:r>
            <a:r>
              <a:rPr lang="da-DK" sz="1300" dirty="0" smtClean="0">
                <a:sym typeface="Symbol"/>
              </a:rPr>
              <a:t>”</a:t>
            </a:r>
            <a:r>
              <a:rPr lang="da-DK" sz="1300" dirty="0" smtClean="0">
                <a:solidFill>
                  <a:srgbClr val="00B050"/>
                </a:solidFill>
              </a:rPr>
              <a:t> ] </a:t>
            </a:r>
            <a:r>
              <a:rPr lang="da-DK" sz="1300" dirty="0" smtClean="0"/>
              <a:t>)</a:t>
            </a:r>
            <a:r>
              <a:rPr lang="da-DK" sz="1300" dirty="0" smtClean="0">
                <a:solidFill>
                  <a:srgbClr val="00B050"/>
                </a:solidFill>
              </a:rPr>
              <a:t> </a:t>
            </a:r>
            <a:r>
              <a:rPr lang="da-DK" sz="1300" dirty="0" smtClean="0">
                <a:sym typeface="Symbol"/>
              </a:rPr>
              <a:t>		   </a:t>
            </a:r>
            <a:r>
              <a:rPr lang="da-DK" sz="1300" dirty="0" smtClean="0">
                <a:solidFill>
                  <a:srgbClr val="00B050"/>
                </a:solidFill>
              </a:rPr>
              <a:t>[ </a:t>
            </a:r>
            <a:r>
              <a:rPr lang="da-DK" sz="1300" dirty="0" smtClean="0">
                <a:sym typeface="Symbol"/>
              </a:rPr>
              <a:t>”gang 2” </a:t>
            </a:r>
            <a:r>
              <a:rPr lang="da-DK" sz="1300" dirty="0" smtClean="0">
                <a:solidFill>
                  <a:srgbClr val="00B050"/>
                </a:solidFill>
              </a:rPr>
              <a:t>]</a:t>
            </a:r>
            <a:endParaRPr lang="da-DK" sz="1300" dirty="0" smtClean="0">
              <a:sym typeface="Symbol"/>
            </a:endParaRPr>
          </a:p>
          <a:p>
            <a:pPr>
              <a:buNone/>
            </a:pPr>
            <a:r>
              <a:rPr lang="da-DK" sz="1300" dirty="0" smtClean="0">
                <a:sym typeface="Symbol"/>
              </a:rPr>
              <a:t>		...</a:t>
            </a:r>
            <a:endParaRPr lang="da-DK" sz="1300" dirty="0" smtClean="0"/>
          </a:p>
          <a:p>
            <a:pPr>
              <a:buNone/>
            </a:pPr>
            <a:r>
              <a:rPr lang="da-DK" sz="1000" dirty="0" smtClean="0">
                <a:sym typeface="Symbol"/>
              </a:rPr>
              <a:t>	</a:t>
            </a:r>
            <a:endParaRPr lang="da-DK" sz="1000" dirty="0" smtClean="0"/>
          </a:p>
          <a:p>
            <a:r>
              <a:rPr lang="da-DK" dirty="0" smtClean="0"/>
              <a:t>Output fra en </a:t>
            </a:r>
            <a:r>
              <a:rPr lang="da-DK" dirty="0" err="1" smtClean="0"/>
              <a:t>map-reduce</a:t>
            </a:r>
            <a:r>
              <a:rPr lang="da-DK" dirty="0" smtClean="0"/>
              <a:t> kan være input til den næste </a:t>
            </a:r>
            <a:r>
              <a:rPr lang="da-DK" dirty="0" err="1" smtClean="0"/>
              <a:t>map-reduce</a:t>
            </a:r>
            <a:endParaRPr lang="da-DK" dirty="0" smtClean="0"/>
          </a:p>
          <a:p>
            <a:pPr lvl="1">
              <a:buNone/>
            </a:pPr>
            <a:endParaRPr lang="da-DK" dirty="0" smtClean="0">
              <a:sym typeface="Symbol"/>
            </a:endParaRPr>
          </a:p>
        </p:txBody>
      </p:sp>
      <p:sp>
        <p:nvSpPr>
          <p:cNvPr id="4" name="Left Brace 3"/>
          <p:cNvSpPr/>
          <p:nvPr/>
        </p:nvSpPr>
        <p:spPr>
          <a:xfrm>
            <a:off x="1331640" y="3702780"/>
            <a:ext cx="72008" cy="43204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Left Brace 4"/>
          <p:cNvSpPr/>
          <p:nvPr/>
        </p:nvSpPr>
        <p:spPr>
          <a:xfrm>
            <a:off x="1331640" y="4402608"/>
            <a:ext cx="72008" cy="576064"/>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539552" y="3728658"/>
            <a:ext cx="792088" cy="369332"/>
          </a:xfrm>
          <a:prstGeom prst="rect">
            <a:avLst/>
          </a:prstGeom>
          <a:noFill/>
        </p:spPr>
        <p:txBody>
          <a:bodyPr wrap="square" rtlCol="0">
            <a:spAutoFit/>
          </a:bodyPr>
          <a:lstStyle/>
          <a:p>
            <a:pPr algn="r"/>
            <a:r>
              <a:rPr lang="da-DK" dirty="0" err="1" smtClean="0">
                <a:solidFill>
                  <a:srgbClr val="C00000"/>
                </a:solidFill>
              </a:rPr>
              <a:t>map</a:t>
            </a:r>
            <a:endParaRPr lang="en-US" dirty="0">
              <a:solidFill>
                <a:srgbClr val="C00000"/>
              </a:solidFill>
            </a:endParaRPr>
          </a:p>
        </p:txBody>
      </p:sp>
      <p:sp>
        <p:nvSpPr>
          <p:cNvPr id="7" name="TextBox 6"/>
          <p:cNvSpPr txBox="1"/>
          <p:nvPr/>
        </p:nvSpPr>
        <p:spPr>
          <a:xfrm>
            <a:off x="395536" y="4494868"/>
            <a:ext cx="936104" cy="369332"/>
          </a:xfrm>
          <a:prstGeom prst="rect">
            <a:avLst/>
          </a:prstGeom>
          <a:noFill/>
        </p:spPr>
        <p:txBody>
          <a:bodyPr wrap="square" rtlCol="0">
            <a:spAutoFit/>
          </a:bodyPr>
          <a:lstStyle/>
          <a:p>
            <a:pPr algn="r"/>
            <a:r>
              <a:rPr lang="da-DK" dirty="0" err="1" smtClean="0">
                <a:solidFill>
                  <a:srgbClr val="C00000"/>
                </a:solidFill>
              </a:rPr>
              <a:t>reduce</a:t>
            </a:r>
            <a:endParaRPr 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20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20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20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20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2000"/>
                                        <p:tgtEl>
                                          <p:spTgt spid="3">
                                            <p:txEl>
                                              <p:pRg st="9" end="9"/>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2000"/>
                                        <p:tgtEl>
                                          <p:spTgt spid="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2000"/>
                                        <p:tgtEl>
                                          <p:spTgt spid="3">
                                            <p:txEl>
                                              <p:pRg st="4" end="4"/>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2000"/>
                                        <p:tgtEl>
                                          <p:spTgt spid="3">
                                            <p:txEl>
                                              <p:pRg st="5" end="5"/>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2000"/>
                                        <p:tgtEl>
                                          <p:spTgt spid="3">
                                            <p:txEl>
                                              <p:pRg st="6" end="6"/>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2000"/>
                                        <p:tgtEl>
                                          <p:spTgt spid="3">
                                            <p:txEl>
                                              <p:pRg st="7" end="7"/>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2000"/>
                                        <p:tgtEl>
                                          <p:spTgt spid="3">
                                            <p:txEl>
                                              <p:pRg st="8" end="8"/>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fade">
                                      <p:cBhvr>
                                        <p:cTn id="54" dur="2000"/>
                                        <p:tgtEl>
                                          <p:spTgt spid="3">
                                            <p:txEl>
                                              <p:pRg st="9" end="9"/>
                                            </p:txEl>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animEffect transition="in" filter="fade">
                                      <p:cBhvr>
                                        <p:cTn id="60" dur="2000"/>
                                        <p:tgtEl>
                                          <p:spTgt spid="3">
                                            <p:txEl>
                                              <p:pRg st="11" end="11"/>
                                            </p:tx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fade">
                                      <p:cBhvr>
                                        <p:cTn id="63" dur="2000"/>
                                        <p:tgtEl>
                                          <p:spTgt spid="5"/>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6"/>
                                        </p:tgtEl>
                                        <p:attrNameLst>
                                          <p:attrName>style.visibility</p:attrName>
                                        </p:attrNameLst>
                                      </p:cBhvr>
                                      <p:to>
                                        <p:strVal val="visible"/>
                                      </p:to>
                                    </p:set>
                                    <p:animEffect transition="in" filter="fade">
                                      <p:cBhvr>
                                        <p:cTn id="66" dur="2000"/>
                                        <p:tgtEl>
                                          <p:spTgt spid="6"/>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4"/>
                                        </p:tgtEl>
                                        <p:attrNameLst>
                                          <p:attrName>style.visibility</p:attrName>
                                        </p:attrNameLst>
                                      </p:cBhvr>
                                      <p:to>
                                        <p:strVal val="visible"/>
                                      </p:to>
                                    </p:set>
                                    <p:animEffect transition="in" filter="fade">
                                      <p:cBhvr>
                                        <p:cTn id="69" dur="2000"/>
                                        <p:tgtEl>
                                          <p:spTgt spid="4"/>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3">
                                            <p:txEl>
                                              <p:pRg st="12" end="12"/>
                                            </p:txEl>
                                          </p:spTgt>
                                        </p:tgtEl>
                                        <p:attrNameLst>
                                          <p:attrName>style.visibility</p:attrName>
                                        </p:attrNameLst>
                                      </p:cBhvr>
                                      <p:to>
                                        <p:strVal val="visible"/>
                                      </p:to>
                                    </p:set>
                                    <p:animEffect transition="in" filter="fade">
                                      <p:cBhvr>
                                        <p:cTn id="74"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108520" y="3635732"/>
            <a:ext cx="1656184" cy="369332"/>
          </a:xfrm>
          <a:prstGeom prst="rect">
            <a:avLst/>
          </a:prstGeom>
          <a:noFill/>
        </p:spPr>
        <p:txBody>
          <a:bodyPr wrap="square" rtlCol="0">
            <a:spAutoFit/>
          </a:bodyPr>
          <a:lstStyle/>
          <a:p>
            <a:pPr marL="263525" indent="-263525"/>
            <a:r>
              <a:rPr lang="da-DK" b="1" dirty="0" smtClean="0">
                <a:solidFill>
                  <a:schemeClr val="accent1"/>
                </a:solidFill>
              </a:rPr>
              <a:t>”Maskine ID”</a:t>
            </a:r>
            <a:endParaRPr lang="en-US" dirty="0">
              <a:solidFill>
                <a:schemeClr val="accent1"/>
              </a:solidFill>
            </a:endParaRPr>
          </a:p>
        </p:txBody>
      </p:sp>
      <p:pic>
        <p:nvPicPr>
          <p:cNvPr id="80899" name="Picture 3"/>
          <p:cNvPicPr>
            <a:picLocks noChangeAspect="1" noChangeArrowheads="1"/>
          </p:cNvPicPr>
          <p:nvPr/>
        </p:nvPicPr>
        <p:blipFill>
          <a:blip r:embed="rId3" cstate="print"/>
          <a:srcRect/>
          <a:stretch>
            <a:fillRect/>
          </a:stretch>
        </p:blipFill>
        <p:spPr bwMode="auto">
          <a:xfrm flipH="1">
            <a:off x="7740352" y="4437112"/>
            <a:ext cx="1440160" cy="1428750"/>
          </a:xfrm>
          <a:prstGeom prst="rect">
            <a:avLst/>
          </a:prstGeom>
          <a:noFill/>
          <a:ln w="9525">
            <a:noFill/>
            <a:miter lim="800000"/>
            <a:headEnd/>
            <a:tailEnd/>
          </a:ln>
        </p:spPr>
      </p:pic>
      <p:sp>
        <p:nvSpPr>
          <p:cNvPr id="23" name="Rectangle 22"/>
          <p:cNvSpPr/>
          <p:nvPr/>
        </p:nvSpPr>
        <p:spPr>
          <a:xfrm>
            <a:off x="1331640" y="3872096"/>
            <a:ext cx="2693567" cy="70903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331639" y="3177806"/>
            <a:ext cx="2693567"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27384"/>
            <a:ext cx="5076056" cy="1143000"/>
          </a:xfrm>
        </p:spPr>
        <p:txBody>
          <a:bodyPr/>
          <a:lstStyle/>
          <a:p>
            <a:r>
              <a:rPr lang="da-DK" b="1" dirty="0" err="1" smtClean="0"/>
              <a:t>MapReduce</a:t>
            </a:r>
            <a:endParaRPr lang="en-US" b="1" dirty="0"/>
          </a:p>
        </p:txBody>
      </p:sp>
      <p:sp>
        <p:nvSpPr>
          <p:cNvPr id="4" name="Left Brace 3"/>
          <p:cNvSpPr/>
          <p:nvPr/>
        </p:nvSpPr>
        <p:spPr>
          <a:xfrm>
            <a:off x="1259632" y="3198724"/>
            <a:ext cx="72008" cy="43204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Left Brace 4"/>
          <p:cNvSpPr/>
          <p:nvPr/>
        </p:nvSpPr>
        <p:spPr>
          <a:xfrm>
            <a:off x="1259632" y="3898552"/>
            <a:ext cx="72008" cy="576064"/>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467544" y="3224602"/>
            <a:ext cx="792088" cy="369332"/>
          </a:xfrm>
          <a:prstGeom prst="rect">
            <a:avLst/>
          </a:prstGeom>
          <a:noFill/>
        </p:spPr>
        <p:txBody>
          <a:bodyPr wrap="square" rtlCol="0">
            <a:spAutoFit/>
          </a:bodyPr>
          <a:lstStyle/>
          <a:p>
            <a:pPr algn="r"/>
            <a:r>
              <a:rPr lang="da-DK" dirty="0" err="1" smtClean="0">
                <a:solidFill>
                  <a:srgbClr val="C00000"/>
                </a:solidFill>
              </a:rPr>
              <a:t>map</a:t>
            </a:r>
            <a:endParaRPr lang="en-US" dirty="0">
              <a:solidFill>
                <a:srgbClr val="C00000"/>
              </a:solidFill>
            </a:endParaRPr>
          </a:p>
        </p:txBody>
      </p:sp>
      <p:sp>
        <p:nvSpPr>
          <p:cNvPr id="7" name="TextBox 6"/>
          <p:cNvSpPr txBox="1"/>
          <p:nvPr/>
        </p:nvSpPr>
        <p:spPr>
          <a:xfrm>
            <a:off x="323528" y="3990812"/>
            <a:ext cx="936104" cy="369332"/>
          </a:xfrm>
          <a:prstGeom prst="rect">
            <a:avLst/>
          </a:prstGeom>
          <a:noFill/>
        </p:spPr>
        <p:txBody>
          <a:bodyPr wrap="square" rtlCol="0">
            <a:spAutoFit/>
          </a:bodyPr>
          <a:lstStyle/>
          <a:p>
            <a:pPr algn="r"/>
            <a:r>
              <a:rPr lang="da-DK" dirty="0" err="1" smtClean="0">
                <a:solidFill>
                  <a:srgbClr val="C00000"/>
                </a:solidFill>
              </a:rPr>
              <a:t>reduce</a:t>
            </a:r>
            <a:endParaRPr lang="en-US" dirty="0">
              <a:solidFill>
                <a:srgbClr val="C00000"/>
              </a:solidFill>
            </a:endParaRPr>
          </a:p>
        </p:txBody>
      </p:sp>
      <p:cxnSp>
        <p:nvCxnSpPr>
          <p:cNvPr id="12" name="Straight Arrow Connector 11"/>
          <p:cNvCxnSpPr/>
          <p:nvPr/>
        </p:nvCxnSpPr>
        <p:spPr>
          <a:xfrm>
            <a:off x="2051720" y="1832050"/>
            <a:ext cx="432048" cy="1308918"/>
          </a:xfrm>
          <a:prstGeom prst="straightConnector1">
            <a:avLst/>
          </a:prstGeom>
          <a:ln>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79512" y="908720"/>
            <a:ext cx="6264696" cy="923330"/>
          </a:xfrm>
          <a:prstGeom prst="rect">
            <a:avLst/>
          </a:prstGeom>
          <a:noFill/>
        </p:spPr>
        <p:txBody>
          <a:bodyPr wrap="square" rtlCol="0">
            <a:spAutoFit/>
          </a:bodyPr>
          <a:lstStyle/>
          <a:p>
            <a:pPr marL="263525" indent="-263525">
              <a:buFont typeface="Arial" pitchFamily="34" charset="0"/>
              <a:buChar char="•"/>
            </a:pPr>
            <a:r>
              <a:rPr lang="da-DK" dirty="0" err="1" smtClean="0">
                <a:solidFill>
                  <a:srgbClr val="C00000"/>
                </a:solidFill>
              </a:rPr>
              <a:t>Map-opgaverne</a:t>
            </a:r>
            <a:r>
              <a:rPr lang="da-DK" dirty="0" smtClean="0">
                <a:solidFill>
                  <a:srgbClr val="C00000"/>
                </a:solidFill>
              </a:rPr>
              <a:t> ligger spredt ud på maskinerne </a:t>
            </a:r>
            <a:br>
              <a:rPr lang="da-DK" dirty="0" smtClean="0">
                <a:solidFill>
                  <a:srgbClr val="C00000"/>
                </a:solidFill>
              </a:rPr>
            </a:br>
            <a:r>
              <a:rPr lang="da-DK" dirty="0" smtClean="0">
                <a:solidFill>
                  <a:srgbClr val="C00000"/>
                </a:solidFill>
              </a:rPr>
              <a:t>(i et GFS  hvor data typisk er replikleret 3 gange)</a:t>
            </a:r>
          </a:p>
          <a:p>
            <a:pPr marL="263525" indent="-263525">
              <a:buFont typeface="Arial" pitchFamily="34" charset="0"/>
              <a:buChar char="•"/>
            </a:pPr>
            <a:r>
              <a:rPr lang="da-DK" dirty="0" smtClean="0">
                <a:solidFill>
                  <a:srgbClr val="C00000"/>
                </a:solidFill>
              </a:rPr>
              <a:t>Hver maskine udfører et antal uafhængige </a:t>
            </a:r>
            <a:r>
              <a:rPr lang="da-DK" dirty="0" err="1" smtClean="0">
                <a:solidFill>
                  <a:srgbClr val="C00000"/>
                </a:solidFill>
              </a:rPr>
              <a:t>map-opgaver</a:t>
            </a:r>
            <a:endParaRPr lang="en-US" dirty="0">
              <a:solidFill>
                <a:srgbClr val="C00000"/>
              </a:solidFill>
            </a:endParaRPr>
          </a:p>
        </p:txBody>
      </p:sp>
      <p:sp>
        <p:nvSpPr>
          <p:cNvPr id="18" name="Oval 17"/>
          <p:cNvSpPr/>
          <p:nvPr/>
        </p:nvSpPr>
        <p:spPr>
          <a:xfrm>
            <a:off x="1763688" y="2276872"/>
            <a:ext cx="360040"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rgbClr val="C00000"/>
                </a:solidFill>
              </a:rPr>
              <a:t>1</a:t>
            </a:r>
            <a:endParaRPr lang="en-US" dirty="0">
              <a:solidFill>
                <a:srgbClr val="C00000"/>
              </a:solidFill>
            </a:endParaRPr>
          </a:p>
        </p:txBody>
      </p:sp>
      <p:sp>
        <p:nvSpPr>
          <p:cNvPr id="19" name="Oval 18"/>
          <p:cNvSpPr/>
          <p:nvPr/>
        </p:nvSpPr>
        <p:spPr>
          <a:xfrm>
            <a:off x="6516216" y="2852936"/>
            <a:ext cx="360040"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rgbClr val="C00000"/>
                </a:solidFill>
              </a:rPr>
              <a:t>2</a:t>
            </a:r>
            <a:endParaRPr lang="en-US" dirty="0">
              <a:solidFill>
                <a:srgbClr val="C00000"/>
              </a:solidFill>
            </a:endParaRPr>
          </a:p>
        </p:txBody>
      </p:sp>
      <p:sp>
        <p:nvSpPr>
          <p:cNvPr id="21" name="Freeform 20"/>
          <p:cNvSpPr/>
          <p:nvPr/>
        </p:nvSpPr>
        <p:spPr>
          <a:xfrm>
            <a:off x="2699792" y="3573017"/>
            <a:ext cx="5406960" cy="1212134"/>
          </a:xfrm>
          <a:custGeom>
            <a:avLst/>
            <a:gdLst>
              <a:gd name="connsiteX0" fmla="*/ 1508760 w 2961640"/>
              <a:gd name="connsiteY0" fmla="*/ 0 h 922020"/>
              <a:gd name="connsiteX1" fmla="*/ 2804160 w 2961640"/>
              <a:gd name="connsiteY1" fmla="*/ 655320 h 922020"/>
              <a:gd name="connsiteX2" fmla="*/ 563880 w 2961640"/>
              <a:gd name="connsiteY2" fmla="*/ 868680 h 922020"/>
              <a:gd name="connsiteX3" fmla="*/ 0 w 2961640"/>
              <a:gd name="connsiteY3" fmla="*/ 335280 h 922020"/>
              <a:gd name="connsiteX0" fmla="*/ 3528392 w 4254832"/>
              <a:gd name="connsiteY0" fmla="*/ 0 h 1066036"/>
              <a:gd name="connsiteX1" fmla="*/ 2804160 w 4254832"/>
              <a:gd name="connsiteY1" fmla="*/ 799336 h 1066036"/>
              <a:gd name="connsiteX2" fmla="*/ 563880 w 4254832"/>
              <a:gd name="connsiteY2" fmla="*/ 1012696 h 1066036"/>
              <a:gd name="connsiteX3" fmla="*/ 0 w 4254832"/>
              <a:gd name="connsiteY3" fmla="*/ 479296 h 1066036"/>
              <a:gd name="connsiteX0" fmla="*/ 3720596 w 5222793"/>
              <a:gd name="connsiteY0" fmla="*/ 0 h 1104887"/>
              <a:gd name="connsiteX1" fmla="*/ 4728708 w 5222793"/>
              <a:gd name="connsiteY1" fmla="*/ 936104 h 1104887"/>
              <a:gd name="connsiteX2" fmla="*/ 756084 w 5222793"/>
              <a:gd name="connsiteY2" fmla="*/ 1012696 h 1104887"/>
              <a:gd name="connsiteX3" fmla="*/ 192204 w 5222793"/>
              <a:gd name="connsiteY3" fmla="*/ 479296 h 1104887"/>
              <a:gd name="connsiteX0" fmla="*/ 4428492 w 6048672"/>
              <a:gd name="connsiteY0" fmla="*/ 0 h 1228263"/>
              <a:gd name="connsiteX1" fmla="*/ 5436604 w 6048672"/>
              <a:gd name="connsiteY1" fmla="*/ 936104 h 1228263"/>
              <a:gd name="connsiteX2" fmla="*/ 756084 w 6048672"/>
              <a:gd name="connsiteY2" fmla="*/ 1152128 h 1228263"/>
              <a:gd name="connsiteX3" fmla="*/ 900100 w 6048672"/>
              <a:gd name="connsiteY3" fmla="*/ 479296 h 1228263"/>
              <a:gd name="connsiteX0" fmla="*/ 4536504 w 6156684"/>
              <a:gd name="connsiteY0" fmla="*/ 0 h 1200133"/>
              <a:gd name="connsiteX1" fmla="*/ 5544616 w 6156684"/>
              <a:gd name="connsiteY1" fmla="*/ 936104 h 1200133"/>
              <a:gd name="connsiteX2" fmla="*/ 864096 w 6156684"/>
              <a:gd name="connsiteY2" fmla="*/ 1152128 h 1200133"/>
              <a:gd name="connsiteX3" fmla="*/ 360039 w 6156684"/>
              <a:gd name="connsiteY3" fmla="*/ 648072 h 1200133"/>
              <a:gd name="connsiteX0" fmla="*/ 4176465 w 5712636"/>
              <a:gd name="connsiteY0" fmla="*/ 0 h 1272141"/>
              <a:gd name="connsiteX1" fmla="*/ 5184577 w 5712636"/>
              <a:gd name="connsiteY1" fmla="*/ 936104 h 1272141"/>
              <a:gd name="connsiteX2" fmla="*/ 1008112 w 5712636"/>
              <a:gd name="connsiteY2" fmla="*/ 1224136 h 1272141"/>
              <a:gd name="connsiteX3" fmla="*/ 0 w 5712636"/>
              <a:gd name="connsiteY3" fmla="*/ 648072 h 1272141"/>
              <a:gd name="connsiteX0" fmla="*/ 5400600 w 6127040"/>
              <a:gd name="connsiteY0" fmla="*/ 0 h 1416157"/>
              <a:gd name="connsiteX1" fmla="*/ 5184577 w 6127040"/>
              <a:gd name="connsiteY1" fmla="*/ 1080120 h 1416157"/>
              <a:gd name="connsiteX2" fmla="*/ 1008112 w 6127040"/>
              <a:gd name="connsiteY2" fmla="*/ 1368152 h 1416157"/>
              <a:gd name="connsiteX3" fmla="*/ 0 w 6127040"/>
              <a:gd name="connsiteY3" fmla="*/ 792088 h 1416157"/>
              <a:gd name="connsiteX0" fmla="*/ 5448605 w 7116790"/>
              <a:gd name="connsiteY0" fmla="*/ 0 h 1380153"/>
              <a:gd name="connsiteX1" fmla="*/ 6384709 w 7116790"/>
              <a:gd name="connsiteY1" fmla="*/ 720080 h 1380153"/>
              <a:gd name="connsiteX2" fmla="*/ 1056117 w 7116790"/>
              <a:gd name="connsiteY2" fmla="*/ 1368152 h 1380153"/>
              <a:gd name="connsiteX3" fmla="*/ 48005 w 7116790"/>
              <a:gd name="connsiteY3" fmla="*/ 792088 h 1380153"/>
              <a:gd name="connsiteX0" fmla="*/ 5400600 w 6204689"/>
              <a:gd name="connsiteY0" fmla="*/ 0 h 1404156"/>
              <a:gd name="connsiteX1" fmla="*/ 5472608 w 6204689"/>
              <a:gd name="connsiteY1" fmla="*/ 1008112 h 1404156"/>
              <a:gd name="connsiteX2" fmla="*/ 1008112 w 6204689"/>
              <a:gd name="connsiteY2" fmla="*/ 1368152 h 1404156"/>
              <a:gd name="connsiteX3" fmla="*/ 0 w 6204689"/>
              <a:gd name="connsiteY3" fmla="*/ 792088 h 1404156"/>
              <a:gd name="connsiteX0" fmla="*/ 5184576 w 5988665"/>
              <a:gd name="connsiteY0" fmla="*/ 0 h 1428159"/>
              <a:gd name="connsiteX1" fmla="*/ 5256584 w 5988665"/>
              <a:gd name="connsiteY1" fmla="*/ 1008112 h 1428159"/>
              <a:gd name="connsiteX2" fmla="*/ 792088 w 5988665"/>
              <a:gd name="connsiteY2" fmla="*/ 1368152 h 1428159"/>
              <a:gd name="connsiteX3" fmla="*/ 504056 w 5988665"/>
              <a:gd name="connsiteY3" fmla="*/ 648071 h 1428159"/>
              <a:gd name="connsiteX0" fmla="*/ 4680520 w 5406960"/>
              <a:gd name="connsiteY0" fmla="*/ 0 h 1212134"/>
              <a:gd name="connsiteX1" fmla="*/ 4752528 w 5406960"/>
              <a:gd name="connsiteY1" fmla="*/ 1008112 h 1212134"/>
              <a:gd name="connsiteX2" fmla="*/ 1008112 w 5406960"/>
              <a:gd name="connsiteY2" fmla="*/ 1152127 h 1212134"/>
              <a:gd name="connsiteX3" fmla="*/ 0 w 5406960"/>
              <a:gd name="connsiteY3" fmla="*/ 648071 h 1212134"/>
            </a:gdLst>
            <a:ahLst/>
            <a:cxnLst>
              <a:cxn ang="0">
                <a:pos x="connsiteX0" y="connsiteY0"/>
              </a:cxn>
              <a:cxn ang="0">
                <a:pos x="connsiteX1" y="connsiteY1"/>
              </a:cxn>
              <a:cxn ang="0">
                <a:pos x="connsiteX2" y="connsiteY2"/>
              </a:cxn>
              <a:cxn ang="0">
                <a:pos x="connsiteX3" y="connsiteY3"/>
              </a:cxn>
            </a:cxnLst>
            <a:rect l="l" t="t" r="r" b="b"/>
            <a:pathLst>
              <a:path w="5406960" h="1212134">
                <a:moveTo>
                  <a:pt x="4680520" y="0"/>
                </a:moveTo>
                <a:cubicBezTo>
                  <a:pt x="5406960" y="255270"/>
                  <a:pt x="5364596" y="816091"/>
                  <a:pt x="4752528" y="1008112"/>
                </a:cubicBezTo>
                <a:cubicBezTo>
                  <a:pt x="4140460" y="1200133"/>
                  <a:pt x="1800200" y="1212134"/>
                  <a:pt x="1008112" y="1152127"/>
                </a:cubicBezTo>
                <a:cubicBezTo>
                  <a:pt x="216024" y="1092120"/>
                  <a:pt x="12700" y="899531"/>
                  <a:pt x="0" y="648071"/>
                </a:cubicBezTo>
              </a:path>
            </a:pathLst>
          </a:custGeom>
          <a:ln w="127000">
            <a:solidFill>
              <a:srgbClr val="C0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3923928" y="1916832"/>
            <a:ext cx="5184576" cy="923330"/>
          </a:xfrm>
          <a:prstGeom prst="rect">
            <a:avLst/>
          </a:prstGeom>
          <a:noFill/>
        </p:spPr>
        <p:txBody>
          <a:bodyPr wrap="square" rtlCol="0">
            <a:spAutoFit/>
          </a:bodyPr>
          <a:lstStyle/>
          <a:p>
            <a:pPr marL="263525" indent="-263525">
              <a:buFont typeface="Arial" pitchFamily="34" charset="0"/>
              <a:buChar char="•"/>
            </a:pPr>
            <a:r>
              <a:rPr lang="da-DK" b="1" dirty="0" smtClean="0">
                <a:solidFill>
                  <a:srgbClr val="C00000"/>
                </a:solidFill>
              </a:rPr>
              <a:t>Sorter </a:t>
            </a:r>
            <a:r>
              <a:rPr lang="da-DK" dirty="0" smtClean="0">
                <a:solidFill>
                  <a:srgbClr val="C00000"/>
                </a:solidFill>
              </a:rPr>
              <a:t>alle </a:t>
            </a:r>
            <a:r>
              <a:rPr lang="da-DK" dirty="0" err="1" smtClean="0">
                <a:solidFill>
                  <a:srgbClr val="C00000"/>
                </a:solidFill>
              </a:rPr>
              <a:t>parene</a:t>
            </a:r>
            <a:r>
              <a:rPr lang="da-DK" dirty="0" smtClean="0">
                <a:solidFill>
                  <a:srgbClr val="C00000"/>
                </a:solidFill>
              </a:rPr>
              <a:t> – varetages automatisk af </a:t>
            </a:r>
            <a:r>
              <a:rPr lang="da-DK" dirty="0" err="1" smtClean="0">
                <a:solidFill>
                  <a:srgbClr val="C00000"/>
                </a:solidFill>
              </a:rPr>
              <a:t>MapReduce</a:t>
            </a:r>
            <a:r>
              <a:rPr lang="da-DK" dirty="0" smtClean="0">
                <a:solidFill>
                  <a:srgbClr val="C00000"/>
                </a:solidFill>
              </a:rPr>
              <a:t> biblioteket</a:t>
            </a:r>
          </a:p>
          <a:p>
            <a:pPr marL="263525" indent="-263525">
              <a:buFont typeface="Arial" pitchFamily="34" charset="0"/>
              <a:buChar char="•"/>
            </a:pPr>
            <a:r>
              <a:rPr lang="da-DK" dirty="0" smtClean="0">
                <a:solidFill>
                  <a:srgbClr val="C00000"/>
                </a:solidFill>
              </a:rPr>
              <a:t>Hver </a:t>
            </a:r>
            <a:r>
              <a:rPr lang="da-DK" dirty="0" err="1" smtClean="0">
                <a:solidFill>
                  <a:srgbClr val="C00000"/>
                </a:solidFill>
              </a:rPr>
              <a:t>Reduce-opgave</a:t>
            </a:r>
            <a:r>
              <a:rPr lang="da-DK" dirty="0" smtClean="0">
                <a:solidFill>
                  <a:srgbClr val="C00000"/>
                </a:solidFill>
              </a:rPr>
              <a:t> ender samlet på en maskine</a:t>
            </a:r>
            <a:endParaRPr lang="en-US" dirty="0">
              <a:solidFill>
                <a:srgbClr val="C00000"/>
              </a:solidFill>
            </a:endParaRPr>
          </a:p>
        </p:txBody>
      </p:sp>
      <p:sp>
        <p:nvSpPr>
          <p:cNvPr id="24" name="TextBox 23"/>
          <p:cNvSpPr txBox="1"/>
          <p:nvPr/>
        </p:nvSpPr>
        <p:spPr>
          <a:xfrm>
            <a:off x="1115616" y="5241974"/>
            <a:ext cx="7956376" cy="923330"/>
          </a:xfrm>
          <a:prstGeom prst="rect">
            <a:avLst/>
          </a:prstGeom>
          <a:noFill/>
        </p:spPr>
        <p:txBody>
          <a:bodyPr wrap="square" rtlCol="0">
            <a:spAutoFit/>
          </a:bodyPr>
          <a:lstStyle/>
          <a:p>
            <a:pPr marL="263525" indent="-263525">
              <a:buFont typeface="Arial" pitchFamily="34" charset="0"/>
              <a:buChar char="•"/>
            </a:pPr>
            <a:r>
              <a:rPr lang="da-DK" dirty="0" smtClean="0">
                <a:solidFill>
                  <a:srgbClr val="C00000"/>
                </a:solidFill>
              </a:rPr>
              <a:t>En </a:t>
            </a:r>
            <a:r>
              <a:rPr lang="da-DK" dirty="0" err="1" smtClean="0">
                <a:solidFill>
                  <a:srgbClr val="C00000"/>
                </a:solidFill>
              </a:rPr>
              <a:t>reduce-opgave</a:t>
            </a:r>
            <a:r>
              <a:rPr lang="da-DK" dirty="0" smtClean="0">
                <a:solidFill>
                  <a:srgbClr val="C00000"/>
                </a:solidFill>
              </a:rPr>
              <a:t> løses sekventielt på én maskine (</a:t>
            </a:r>
            <a:r>
              <a:rPr lang="da-DK" dirty="0" smtClean="0">
                <a:solidFill>
                  <a:schemeClr val="accent1">
                    <a:lumMod val="75000"/>
                  </a:schemeClr>
                </a:solidFill>
              </a:rPr>
              <a:t>mulig FLASKEHALS           </a:t>
            </a:r>
            <a:r>
              <a:rPr lang="da-DK" dirty="0" smtClean="0">
                <a:solidFill>
                  <a:srgbClr val="C00000"/>
                </a:solidFill>
              </a:rPr>
              <a:t>)</a:t>
            </a:r>
          </a:p>
          <a:p>
            <a:pPr marL="263525" indent="-263525">
              <a:buFont typeface="Arial" pitchFamily="34" charset="0"/>
              <a:buChar char="•"/>
            </a:pPr>
            <a:r>
              <a:rPr lang="da-DK" dirty="0" smtClean="0">
                <a:solidFill>
                  <a:srgbClr val="C00000"/>
                </a:solidFill>
              </a:rPr>
              <a:t>Hver maskine udfører et antal uafhængige </a:t>
            </a:r>
            <a:r>
              <a:rPr lang="da-DK" dirty="0" err="1" smtClean="0">
                <a:solidFill>
                  <a:srgbClr val="C00000"/>
                </a:solidFill>
              </a:rPr>
              <a:t>reduce-opgaver</a:t>
            </a:r>
            <a:endParaRPr lang="da-DK" dirty="0" smtClean="0">
              <a:solidFill>
                <a:srgbClr val="C00000"/>
              </a:solidFill>
            </a:endParaRPr>
          </a:p>
          <a:p>
            <a:pPr marL="263525" indent="-263525">
              <a:buFont typeface="Arial" pitchFamily="34" charset="0"/>
              <a:buChar char="•"/>
            </a:pPr>
            <a:r>
              <a:rPr lang="da-DK" dirty="0" smtClean="0">
                <a:solidFill>
                  <a:srgbClr val="C00000"/>
                </a:solidFill>
              </a:rPr>
              <a:t>Output er en delliste af det samlede output</a:t>
            </a:r>
            <a:endParaRPr lang="en-US" dirty="0">
              <a:solidFill>
                <a:srgbClr val="C00000"/>
              </a:solidFill>
            </a:endParaRPr>
          </a:p>
        </p:txBody>
      </p:sp>
      <p:cxnSp>
        <p:nvCxnSpPr>
          <p:cNvPr id="25" name="Straight Arrow Connector 24"/>
          <p:cNvCxnSpPr/>
          <p:nvPr/>
        </p:nvCxnSpPr>
        <p:spPr>
          <a:xfrm flipV="1">
            <a:off x="2123728" y="4653136"/>
            <a:ext cx="0" cy="576064"/>
          </a:xfrm>
          <a:prstGeom prst="straightConnector1">
            <a:avLst/>
          </a:prstGeom>
          <a:ln>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1619672" y="4797152"/>
            <a:ext cx="360040"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rgbClr val="C00000"/>
                </a:solidFill>
              </a:rPr>
              <a:t>3</a:t>
            </a:r>
            <a:endParaRPr lang="en-US" dirty="0">
              <a:solidFill>
                <a:srgbClr val="C00000"/>
              </a:solidFill>
            </a:endParaRPr>
          </a:p>
        </p:txBody>
      </p:sp>
      <p:sp>
        <p:nvSpPr>
          <p:cNvPr id="31" name="TextBox 30"/>
          <p:cNvSpPr txBox="1"/>
          <p:nvPr/>
        </p:nvSpPr>
        <p:spPr>
          <a:xfrm>
            <a:off x="5868144" y="188640"/>
            <a:ext cx="3096344" cy="1477328"/>
          </a:xfrm>
          <a:prstGeom prst="rect">
            <a:avLst/>
          </a:prstGeom>
          <a:solidFill>
            <a:srgbClr val="FFC000"/>
          </a:solidFill>
          <a:ln>
            <a:solidFill>
              <a:schemeClr val="tx1"/>
            </a:solidFill>
          </a:ln>
        </p:spPr>
        <p:txBody>
          <a:bodyPr wrap="square" rtlCol="0">
            <a:spAutoFit/>
          </a:bodyPr>
          <a:lstStyle/>
          <a:p>
            <a:pPr marL="342900" indent="-342900"/>
            <a:r>
              <a:rPr lang="da-DK" b="1" dirty="0" smtClean="0"/>
              <a:t>Master</a:t>
            </a:r>
            <a:r>
              <a:rPr lang="da-DK" dirty="0" smtClean="0"/>
              <a:t> = en maskine der </a:t>
            </a:r>
          </a:p>
          <a:p>
            <a:pPr marL="342900" indent="-342900">
              <a:buFont typeface="+mj-lt"/>
              <a:buAutoNum type="arabicPeriod"/>
            </a:pPr>
            <a:r>
              <a:rPr lang="da-DK" dirty="0" smtClean="0"/>
              <a:t>planlægger og fordeler opgaverne</a:t>
            </a:r>
          </a:p>
          <a:p>
            <a:pPr marL="342900" indent="-342900">
              <a:buFont typeface="+mj-lt"/>
              <a:buAutoNum type="arabicPeriod"/>
            </a:pPr>
            <a:r>
              <a:rPr lang="da-DK" dirty="0" smtClean="0"/>
              <a:t>genstarter hængene opgaver på andre maskiner</a:t>
            </a:r>
            <a:endParaRPr lang="en-US" dirty="0"/>
          </a:p>
        </p:txBody>
      </p:sp>
      <p:sp>
        <p:nvSpPr>
          <p:cNvPr id="3" name="Content Placeholder 2"/>
          <p:cNvSpPr>
            <a:spLocks noGrp="1"/>
          </p:cNvSpPr>
          <p:nvPr>
            <p:ph idx="1"/>
          </p:nvPr>
        </p:nvSpPr>
        <p:spPr>
          <a:xfrm>
            <a:off x="385192" y="3032122"/>
            <a:ext cx="8686800" cy="1621014"/>
          </a:xfrm>
        </p:spPr>
        <p:txBody>
          <a:bodyPr>
            <a:normAutofit/>
          </a:bodyPr>
          <a:lstStyle/>
          <a:p>
            <a:pPr>
              <a:buNone/>
            </a:pPr>
            <a:r>
              <a:rPr lang="da-DK" sz="1200" dirty="0" smtClean="0"/>
              <a:t>		</a:t>
            </a:r>
            <a:br>
              <a:rPr lang="da-DK" sz="1200" dirty="0" smtClean="0"/>
            </a:br>
            <a:r>
              <a:rPr lang="da-DK" sz="1200" dirty="0" smtClean="0"/>
              <a:t>	</a:t>
            </a:r>
            <a:r>
              <a:rPr lang="da-DK" sz="1200" dirty="0"/>
              <a:t>(</a:t>
            </a:r>
            <a:r>
              <a:rPr lang="da-DK" sz="1200" dirty="0" smtClean="0">
                <a:solidFill>
                  <a:srgbClr val="00B050"/>
                </a:solidFill>
              </a:rPr>
              <a:t> </a:t>
            </a:r>
            <a:r>
              <a:rPr lang="da-DK" sz="1200" dirty="0" smtClean="0"/>
              <a:t>”www.foo.com”, ”der var en gang en...” )	</a:t>
            </a:r>
            <a:r>
              <a:rPr lang="da-DK" sz="1200" dirty="0" smtClean="0">
                <a:sym typeface="Symbol"/>
              </a:rPr>
              <a:t>   </a:t>
            </a:r>
            <a:r>
              <a:rPr lang="da-DK" sz="1200" dirty="0" smtClean="0">
                <a:solidFill>
                  <a:srgbClr val="00B050"/>
                </a:solidFill>
              </a:rPr>
              <a:t>[ </a:t>
            </a:r>
            <a:r>
              <a:rPr lang="da-DK" sz="1200" dirty="0" smtClean="0">
                <a:sym typeface="Symbol"/>
              </a:rPr>
              <a:t>(”der”, ”</a:t>
            </a:r>
            <a:r>
              <a:rPr lang="da-DK" sz="1200" dirty="0" smtClean="0">
                <a:solidFill>
                  <a:srgbClr val="C00000"/>
                </a:solidFill>
                <a:sym typeface="Symbol"/>
              </a:rPr>
              <a:t>1</a:t>
            </a:r>
            <a:r>
              <a:rPr lang="da-DK" sz="1200" dirty="0" smtClean="0">
                <a:sym typeface="Symbol"/>
              </a:rPr>
              <a:t>”), (”var”, ”1”), (”en”, ”</a:t>
            </a:r>
            <a:r>
              <a:rPr lang="da-DK" sz="1200" dirty="0" smtClean="0">
                <a:solidFill>
                  <a:srgbClr val="C00000"/>
                </a:solidFill>
                <a:sym typeface="Symbol"/>
              </a:rPr>
              <a:t>1</a:t>
            </a:r>
            <a:r>
              <a:rPr lang="da-DK" sz="1200" dirty="0" smtClean="0">
                <a:sym typeface="Symbol"/>
              </a:rPr>
              <a:t>”), (”gang”, ”</a:t>
            </a:r>
            <a:r>
              <a:rPr lang="da-DK" sz="1200" dirty="0" smtClean="0">
                <a:solidFill>
                  <a:srgbClr val="00B050"/>
                </a:solidFill>
                <a:sym typeface="Symbol"/>
              </a:rPr>
              <a:t>1</a:t>
            </a:r>
            <a:r>
              <a:rPr lang="da-DK" sz="1200" dirty="0" smtClean="0">
                <a:sym typeface="Symbol"/>
              </a:rPr>
              <a:t>”), (”en”, ”</a:t>
            </a:r>
            <a:r>
              <a:rPr lang="da-DK" sz="1200" dirty="0" smtClean="0">
                <a:solidFill>
                  <a:schemeClr val="accent1">
                    <a:lumMod val="75000"/>
                  </a:schemeClr>
                </a:solidFill>
                <a:sym typeface="Symbol"/>
              </a:rPr>
              <a:t>1</a:t>
            </a:r>
            <a:r>
              <a:rPr lang="da-DK" sz="1200" dirty="0" smtClean="0">
                <a:sym typeface="Symbol"/>
              </a:rPr>
              <a:t>”)... </a:t>
            </a:r>
            <a:r>
              <a:rPr lang="da-DK" sz="1200" dirty="0" smtClean="0">
                <a:solidFill>
                  <a:srgbClr val="00B050"/>
                </a:solidFill>
              </a:rPr>
              <a:t>]</a:t>
            </a:r>
            <a:endParaRPr lang="da-DK" sz="1200" dirty="0" smtClean="0">
              <a:sym typeface="Symbol"/>
            </a:endParaRPr>
          </a:p>
          <a:p>
            <a:pPr>
              <a:buNone/>
            </a:pPr>
            <a:r>
              <a:rPr lang="da-DK" sz="1200" dirty="0" smtClean="0">
                <a:sym typeface="Symbol"/>
              </a:rPr>
              <a:t>		</a:t>
            </a:r>
            <a:r>
              <a:rPr lang="da-DK" sz="1200" dirty="0">
                <a:sym typeface="Symbol"/>
              </a:rPr>
              <a:t>(</a:t>
            </a:r>
            <a:r>
              <a:rPr lang="da-DK" sz="1200" dirty="0" smtClean="0">
                <a:solidFill>
                  <a:srgbClr val="00B050"/>
                </a:solidFill>
              </a:rPr>
              <a:t> </a:t>
            </a:r>
            <a:r>
              <a:rPr lang="da-DK" sz="1200" dirty="0" smtClean="0"/>
              <a:t>”www.bar.com”, ”en lang gang...” )</a:t>
            </a:r>
            <a:r>
              <a:rPr lang="da-DK" sz="1200" dirty="0" smtClean="0">
                <a:solidFill>
                  <a:srgbClr val="00B050"/>
                </a:solidFill>
              </a:rPr>
              <a:t> </a:t>
            </a:r>
            <a:r>
              <a:rPr lang="da-DK" sz="1200" dirty="0" smtClean="0"/>
              <a:t>	</a:t>
            </a:r>
            <a:r>
              <a:rPr lang="da-DK" sz="1200" dirty="0" smtClean="0">
                <a:sym typeface="Symbol"/>
              </a:rPr>
              <a:t>   </a:t>
            </a:r>
            <a:r>
              <a:rPr lang="da-DK" sz="1200" dirty="0" smtClean="0">
                <a:solidFill>
                  <a:srgbClr val="00B050"/>
                </a:solidFill>
              </a:rPr>
              <a:t>[ </a:t>
            </a:r>
            <a:r>
              <a:rPr lang="da-DK" sz="1200" dirty="0" smtClean="0">
                <a:sym typeface="Symbol"/>
              </a:rPr>
              <a:t>(”en”, ”</a:t>
            </a:r>
            <a:r>
              <a:rPr lang="da-DK" sz="1200" dirty="0" smtClean="0">
                <a:solidFill>
                  <a:srgbClr val="00B050"/>
                </a:solidFill>
                <a:sym typeface="Symbol"/>
              </a:rPr>
              <a:t>1</a:t>
            </a:r>
            <a:r>
              <a:rPr lang="da-DK" sz="1200" dirty="0" smtClean="0">
                <a:sym typeface="Symbol"/>
              </a:rPr>
              <a:t>”), (”lang”, ”1”), (”gang”, ”</a:t>
            </a:r>
            <a:r>
              <a:rPr lang="da-DK" sz="1200" dirty="0" smtClean="0">
                <a:solidFill>
                  <a:srgbClr val="C00000"/>
                </a:solidFill>
                <a:sym typeface="Symbol"/>
              </a:rPr>
              <a:t>1</a:t>
            </a:r>
            <a:r>
              <a:rPr lang="da-DK" sz="1200" dirty="0" smtClean="0">
                <a:sym typeface="Symbol"/>
              </a:rPr>
              <a:t>”), ... </a:t>
            </a:r>
            <a:r>
              <a:rPr lang="da-DK" sz="1200" dirty="0" smtClean="0">
                <a:solidFill>
                  <a:srgbClr val="00B050"/>
                </a:solidFill>
              </a:rPr>
              <a:t>]</a:t>
            </a:r>
            <a:endParaRPr lang="da-DK" sz="1200" dirty="0" smtClean="0">
              <a:sym typeface="Symbol"/>
            </a:endParaRPr>
          </a:p>
          <a:p>
            <a:pPr>
              <a:buNone/>
            </a:pPr>
            <a:r>
              <a:rPr lang="da-DK" sz="1200" dirty="0" smtClean="0">
                <a:sym typeface="Symbol"/>
              </a:rPr>
              <a:t>	</a:t>
            </a:r>
          </a:p>
          <a:p>
            <a:pPr>
              <a:buNone/>
            </a:pPr>
            <a:r>
              <a:rPr lang="da-DK" sz="1200" dirty="0" smtClean="0">
                <a:sym typeface="Symbol"/>
              </a:rPr>
              <a:t>		</a:t>
            </a:r>
            <a:r>
              <a:rPr lang="da-DK" sz="1200" dirty="0" smtClean="0"/>
              <a:t>( </a:t>
            </a:r>
            <a:r>
              <a:rPr lang="da-DK" sz="1200" dirty="0" smtClean="0">
                <a:sym typeface="Symbol"/>
              </a:rPr>
              <a:t>”en”, </a:t>
            </a:r>
            <a:r>
              <a:rPr lang="da-DK" sz="1200" dirty="0" smtClean="0">
                <a:solidFill>
                  <a:srgbClr val="00B050"/>
                </a:solidFill>
              </a:rPr>
              <a:t>[ </a:t>
            </a:r>
            <a:r>
              <a:rPr lang="da-DK" sz="1200" dirty="0" smtClean="0">
                <a:sym typeface="Symbol"/>
              </a:rPr>
              <a:t>”</a:t>
            </a:r>
            <a:r>
              <a:rPr lang="da-DK" sz="1200" dirty="0" smtClean="0">
                <a:solidFill>
                  <a:srgbClr val="C00000"/>
                </a:solidFill>
                <a:sym typeface="Symbol"/>
              </a:rPr>
              <a:t>1</a:t>
            </a:r>
            <a:r>
              <a:rPr lang="da-DK" sz="1200" dirty="0" smtClean="0">
                <a:sym typeface="Symbol"/>
              </a:rPr>
              <a:t>”, ”</a:t>
            </a:r>
            <a:r>
              <a:rPr lang="da-DK" sz="1200" dirty="0" smtClean="0">
                <a:solidFill>
                  <a:schemeClr val="accent1">
                    <a:lumMod val="75000"/>
                  </a:schemeClr>
                </a:solidFill>
                <a:sym typeface="Symbol"/>
              </a:rPr>
              <a:t>1</a:t>
            </a:r>
            <a:r>
              <a:rPr lang="da-DK" sz="1200" dirty="0" smtClean="0">
                <a:sym typeface="Symbol"/>
              </a:rPr>
              <a:t>”, ”</a:t>
            </a:r>
            <a:r>
              <a:rPr lang="da-DK" sz="1200" dirty="0" smtClean="0">
                <a:solidFill>
                  <a:srgbClr val="00B050"/>
                </a:solidFill>
                <a:sym typeface="Symbol"/>
              </a:rPr>
              <a:t>1</a:t>
            </a:r>
            <a:r>
              <a:rPr lang="da-DK" sz="1200" dirty="0" smtClean="0">
                <a:sym typeface="Symbol"/>
              </a:rPr>
              <a:t>” </a:t>
            </a:r>
            <a:r>
              <a:rPr lang="da-DK" sz="1200" dirty="0" smtClean="0">
                <a:solidFill>
                  <a:srgbClr val="00B050"/>
                </a:solidFill>
              </a:rPr>
              <a:t>] </a:t>
            </a:r>
            <a:r>
              <a:rPr lang="da-DK" sz="1200" dirty="0" smtClean="0"/>
              <a:t>)</a:t>
            </a:r>
            <a:r>
              <a:rPr lang="da-DK" sz="1200" dirty="0" smtClean="0">
                <a:solidFill>
                  <a:srgbClr val="00B050"/>
                </a:solidFill>
              </a:rPr>
              <a:t> </a:t>
            </a:r>
            <a:r>
              <a:rPr lang="da-DK" sz="1200" dirty="0" smtClean="0">
                <a:sym typeface="Symbol"/>
              </a:rPr>
              <a:t>		   </a:t>
            </a:r>
            <a:r>
              <a:rPr lang="da-DK" sz="1200" dirty="0" smtClean="0">
                <a:solidFill>
                  <a:srgbClr val="00B050"/>
                </a:solidFill>
              </a:rPr>
              <a:t>[ </a:t>
            </a:r>
            <a:r>
              <a:rPr lang="da-DK" sz="1200" dirty="0" smtClean="0">
                <a:sym typeface="Symbol"/>
              </a:rPr>
              <a:t>”en 3” </a:t>
            </a:r>
            <a:r>
              <a:rPr lang="da-DK" sz="1200" dirty="0" smtClean="0">
                <a:solidFill>
                  <a:srgbClr val="00B050"/>
                </a:solidFill>
              </a:rPr>
              <a:t>]</a:t>
            </a:r>
            <a:endParaRPr lang="da-DK" sz="1200" dirty="0" smtClean="0">
              <a:sym typeface="Symbol"/>
            </a:endParaRPr>
          </a:p>
          <a:p>
            <a:pPr>
              <a:buNone/>
            </a:pPr>
            <a:r>
              <a:rPr lang="da-DK" sz="1200" dirty="0" smtClean="0">
                <a:sym typeface="Symbol"/>
              </a:rPr>
              <a:t>		</a:t>
            </a:r>
            <a:r>
              <a:rPr lang="da-DK" sz="1200" dirty="0" smtClean="0"/>
              <a:t>(</a:t>
            </a:r>
            <a:r>
              <a:rPr lang="da-DK" sz="1200" dirty="0" smtClean="0">
                <a:solidFill>
                  <a:srgbClr val="00B050"/>
                </a:solidFill>
              </a:rPr>
              <a:t> </a:t>
            </a:r>
            <a:r>
              <a:rPr lang="da-DK" sz="1200" dirty="0" smtClean="0">
                <a:sym typeface="Symbol"/>
              </a:rPr>
              <a:t>”gang”, </a:t>
            </a:r>
            <a:r>
              <a:rPr lang="da-DK" sz="1200" dirty="0" smtClean="0">
                <a:solidFill>
                  <a:srgbClr val="00B050"/>
                </a:solidFill>
              </a:rPr>
              <a:t>[ </a:t>
            </a:r>
            <a:r>
              <a:rPr lang="da-DK" sz="1200" dirty="0" smtClean="0">
                <a:sym typeface="Symbol"/>
              </a:rPr>
              <a:t>”</a:t>
            </a:r>
            <a:r>
              <a:rPr lang="da-DK" sz="1200" dirty="0" smtClean="0">
                <a:solidFill>
                  <a:srgbClr val="C00000"/>
                </a:solidFill>
                <a:sym typeface="Symbol"/>
              </a:rPr>
              <a:t>1</a:t>
            </a:r>
            <a:r>
              <a:rPr lang="da-DK" sz="1200" dirty="0" smtClean="0">
                <a:sym typeface="Symbol"/>
              </a:rPr>
              <a:t>”, ”</a:t>
            </a:r>
            <a:r>
              <a:rPr lang="da-DK" sz="1200" dirty="0" smtClean="0">
                <a:solidFill>
                  <a:srgbClr val="00B050"/>
                </a:solidFill>
                <a:sym typeface="Symbol"/>
              </a:rPr>
              <a:t>1</a:t>
            </a:r>
            <a:r>
              <a:rPr lang="da-DK" sz="1200" dirty="0" smtClean="0">
                <a:sym typeface="Symbol"/>
              </a:rPr>
              <a:t>”</a:t>
            </a:r>
            <a:r>
              <a:rPr lang="da-DK" sz="1200" dirty="0" smtClean="0">
                <a:solidFill>
                  <a:srgbClr val="00B050"/>
                </a:solidFill>
              </a:rPr>
              <a:t> ] </a:t>
            </a:r>
            <a:r>
              <a:rPr lang="da-DK" sz="1200" dirty="0" smtClean="0"/>
              <a:t>)</a:t>
            </a:r>
            <a:r>
              <a:rPr lang="da-DK" sz="1200" dirty="0" smtClean="0">
                <a:solidFill>
                  <a:srgbClr val="00B050"/>
                </a:solidFill>
              </a:rPr>
              <a:t> </a:t>
            </a:r>
            <a:r>
              <a:rPr lang="da-DK" sz="1200" dirty="0" smtClean="0">
                <a:sym typeface="Symbol"/>
              </a:rPr>
              <a:t>		   </a:t>
            </a:r>
            <a:r>
              <a:rPr lang="da-DK" sz="1200" dirty="0" smtClean="0">
                <a:solidFill>
                  <a:srgbClr val="00B050"/>
                </a:solidFill>
              </a:rPr>
              <a:t>[ </a:t>
            </a:r>
            <a:r>
              <a:rPr lang="da-DK" sz="1200" dirty="0" smtClean="0">
                <a:sym typeface="Symbol"/>
              </a:rPr>
              <a:t>”gang 2” </a:t>
            </a:r>
            <a:r>
              <a:rPr lang="da-DK" sz="1200" dirty="0" smtClean="0">
                <a:solidFill>
                  <a:srgbClr val="00B050"/>
                </a:solidFill>
              </a:rPr>
              <a:t>]</a:t>
            </a:r>
            <a:endParaRPr lang="da-DK" sz="1200" dirty="0" smtClean="0">
              <a:sym typeface="Symbol"/>
            </a:endParaRPr>
          </a:p>
          <a:p>
            <a:pPr>
              <a:buNone/>
            </a:pPr>
            <a:r>
              <a:rPr lang="da-DK" sz="1200" dirty="0" smtClean="0">
                <a:sym typeface="Symbol"/>
              </a:rPr>
              <a:t>		...</a:t>
            </a:r>
            <a:endParaRPr lang="da-DK" sz="1200" dirty="0" smtClean="0"/>
          </a:p>
          <a:p>
            <a:pPr>
              <a:buNone/>
            </a:pPr>
            <a:endParaRPr lang="da-DK" sz="1200" dirty="0" smtClean="0">
              <a:sym typeface="Symbol"/>
            </a:endParaRPr>
          </a:p>
        </p:txBody>
      </p:sp>
      <p:sp>
        <p:nvSpPr>
          <p:cNvPr id="26" name="Oval 25"/>
          <p:cNvSpPr/>
          <p:nvPr/>
        </p:nvSpPr>
        <p:spPr>
          <a:xfrm>
            <a:off x="1329972" y="3878633"/>
            <a:ext cx="504056" cy="268779"/>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p:cNvCxnSpPr>
            <a:endCxn id="26" idx="2"/>
          </p:cNvCxnSpPr>
          <p:nvPr/>
        </p:nvCxnSpPr>
        <p:spPr>
          <a:xfrm>
            <a:off x="827584" y="3933056"/>
            <a:ext cx="502388" cy="79967"/>
          </a:xfrm>
          <a:prstGeom prst="straightConnector1">
            <a:avLst/>
          </a:prstGeom>
          <a:ln>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403648" y="6309320"/>
            <a:ext cx="6552728" cy="369332"/>
          </a:xfrm>
          <a:prstGeom prst="rect">
            <a:avLst/>
          </a:prstGeom>
          <a:solidFill>
            <a:srgbClr val="FFC000"/>
          </a:solidFill>
          <a:ln w="3175">
            <a:solidFill>
              <a:schemeClr val="tx1"/>
            </a:solidFill>
          </a:ln>
        </p:spPr>
        <p:txBody>
          <a:bodyPr wrap="square" rtlCol="0">
            <a:spAutoFit/>
          </a:bodyPr>
          <a:lstStyle/>
          <a:p>
            <a:pPr algn="ctr"/>
            <a:r>
              <a:rPr lang="da-DK" b="1" dirty="0" smtClean="0"/>
              <a:t>Antagelse</a:t>
            </a:r>
            <a:r>
              <a:rPr lang="da-DK" dirty="0" smtClean="0"/>
              <a:t>   Antal maskiner ≤ </a:t>
            </a:r>
            <a:r>
              <a:rPr lang="da-DK" i="1" dirty="0" smtClean="0"/>
              <a:t>n</a:t>
            </a:r>
            <a:r>
              <a:rPr lang="da-DK" baseline="30000" dirty="0" smtClean="0"/>
              <a:t>1-</a:t>
            </a:r>
            <a:r>
              <a:rPr lang="el-GR" baseline="30000" dirty="0" smtClean="0"/>
              <a:t>ε</a:t>
            </a:r>
            <a:r>
              <a:rPr lang="da-DK" dirty="0" smtClean="0"/>
              <a:t>, hver maskine hukommelse </a:t>
            </a:r>
            <a:r>
              <a:rPr lang="da-DK" dirty="0"/>
              <a:t>≤ </a:t>
            </a:r>
            <a:r>
              <a:rPr lang="da-DK" i="1" dirty="0"/>
              <a:t>n</a:t>
            </a:r>
            <a:r>
              <a:rPr lang="da-DK" baseline="30000" dirty="0"/>
              <a:t>1-</a:t>
            </a:r>
            <a:r>
              <a:rPr lang="el-GR" baseline="30000" dirty="0" smtClean="0"/>
              <a:t>ε</a:t>
            </a:r>
            <a:endParaRPr lang="da-DK" baseline="30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2000"/>
                                        <p:tgtEl>
                                          <p:spTgt spid="13"/>
                                        </p:tgtEl>
                                      </p:cBhvr>
                                    </p:animEffect>
                                  </p:childTnLst>
                                </p:cTn>
                              </p:par>
                              <p:par>
                                <p:cTn id="13" presetID="10"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2000"/>
                                        <p:tgtEl>
                                          <p:spTgt spid="1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20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20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2000"/>
                                        <p:tgtEl>
                                          <p:spTgt spid="1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2000"/>
                                        <p:tgtEl>
                                          <p:spTgt spid="2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2000"/>
                                        <p:tgtEl>
                                          <p:spTgt spid="26"/>
                                        </p:tgtEl>
                                      </p:cBhvr>
                                    </p:animEffect>
                                  </p:childTnLst>
                                </p:cTn>
                              </p:par>
                              <p:par>
                                <p:cTn id="37" presetID="10" presetClass="entr" presetSubtype="0" fill="hold" nodeType="with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2000"/>
                                        <p:tgtEl>
                                          <p:spTgt spid="2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2000"/>
                                        <p:tgtEl>
                                          <p:spTgt spid="3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2000"/>
                                        <p:tgtEl>
                                          <p:spTgt spid="2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2000"/>
                                        <p:tgtEl>
                                          <p:spTgt spid="28"/>
                                        </p:tgtEl>
                                      </p:cBhvr>
                                    </p:animEffect>
                                  </p:childTnLst>
                                </p:cTn>
                              </p:par>
                              <p:par>
                                <p:cTn id="53" presetID="10" presetClass="entr" presetSubtype="0" fill="hold"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2000"/>
                                        <p:tgtEl>
                                          <p:spTgt spid="25"/>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fade">
                                      <p:cBhvr>
                                        <p:cTn id="58" dur="2000"/>
                                        <p:tgtEl>
                                          <p:spTgt spid="24"/>
                                        </p:tgtEl>
                                      </p:cBhvr>
                                    </p:animEffect>
                                  </p:childTnLst>
                                </p:cTn>
                              </p:par>
                              <p:par>
                                <p:cTn id="59" presetID="10" presetClass="entr" presetSubtype="0" fill="hold" nodeType="withEffect">
                                  <p:stCondLst>
                                    <p:cond delay="0"/>
                                  </p:stCondLst>
                                  <p:childTnLst>
                                    <p:set>
                                      <p:cBhvr>
                                        <p:cTn id="60" dur="1" fill="hold">
                                          <p:stCondLst>
                                            <p:cond delay="0"/>
                                          </p:stCondLst>
                                        </p:cTn>
                                        <p:tgtEl>
                                          <p:spTgt spid="80899"/>
                                        </p:tgtEl>
                                        <p:attrNameLst>
                                          <p:attrName>style.visibility</p:attrName>
                                        </p:attrNameLst>
                                      </p:cBhvr>
                                      <p:to>
                                        <p:strVal val="visible"/>
                                      </p:to>
                                    </p:set>
                                    <p:animEffect transition="in" filter="fade">
                                      <p:cBhvr>
                                        <p:cTn id="61" dur="2000"/>
                                        <p:tgtEl>
                                          <p:spTgt spid="80899"/>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fade">
                                      <p:cBhvr>
                                        <p:cTn id="66" dur="2000"/>
                                        <p:tgtEl>
                                          <p:spTgt spid="31"/>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9"/>
                                        </p:tgtEl>
                                        <p:attrNameLst>
                                          <p:attrName>style.visibility</p:attrName>
                                        </p:attrNameLst>
                                      </p:cBhvr>
                                      <p:to>
                                        <p:strVal val="visible"/>
                                      </p:to>
                                    </p:set>
                                    <p:animEffect transition="in" filter="fade">
                                      <p:cBhvr>
                                        <p:cTn id="7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23" grpId="0" animBg="1"/>
      <p:bldP spid="8" grpId="0" animBg="1"/>
      <p:bldP spid="13" grpId="0"/>
      <p:bldP spid="18" grpId="0" animBg="1"/>
      <p:bldP spid="19" grpId="0" animBg="1"/>
      <p:bldP spid="21" grpId="0" animBg="1"/>
      <p:bldP spid="22" grpId="0"/>
      <p:bldP spid="24" grpId="0"/>
      <p:bldP spid="28" grpId="0" animBg="1"/>
      <p:bldP spid="31" grpId="0" animBg="1"/>
      <p:bldP spid="26"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86" y="0"/>
            <a:ext cx="9122514" cy="980728"/>
          </a:xfrm>
        </p:spPr>
        <p:txBody>
          <a:bodyPr>
            <a:normAutofit fontScale="90000"/>
          </a:bodyPr>
          <a:lstStyle/>
          <a:p>
            <a:r>
              <a:rPr lang="da-DK" sz="4000" b="1" dirty="0" err="1" smtClean="0"/>
              <a:t>Hadoop</a:t>
            </a:r>
            <a:r>
              <a:rPr lang="da-DK" sz="4000" b="1" dirty="0" smtClean="0"/>
              <a:t> : </a:t>
            </a:r>
            <a:r>
              <a:rPr lang="da-DK" sz="4000" b="1" dirty="0" err="1" smtClean="0"/>
              <a:t>WordCount</a:t>
            </a:r>
            <a:r>
              <a:rPr lang="da-DK" sz="4000" b="1" dirty="0" smtClean="0"/>
              <a:t> </a:t>
            </a:r>
            <a:br>
              <a:rPr lang="da-DK" sz="4000" b="1" dirty="0" smtClean="0"/>
            </a:br>
            <a:r>
              <a:rPr lang="da-DK" sz="3200" dirty="0" smtClean="0"/>
              <a:t>Java kode fra </a:t>
            </a:r>
            <a:r>
              <a:rPr lang="da-DK" sz="3200" dirty="0" err="1"/>
              <a:t>t</a:t>
            </a:r>
            <a:r>
              <a:rPr lang="da-DK" sz="3200" dirty="0" err="1" smtClean="0"/>
              <a:t>utorialen</a:t>
            </a:r>
            <a:r>
              <a:rPr lang="da-DK" sz="3200" dirty="0" smtClean="0"/>
              <a:t> på hadoop.apache.org</a:t>
            </a:r>
            <a:endParaRPr lang="da-DK" sz="3200" dirty="0"/>
          </a:p>
        </p:txBody>
      </p:sp>
      <p:sp>
        <p:nvSpPr>
          <p:cNvPr id="5" name="TextBox 4"/>
          <p:cNvSpPr txBox="1"/>
          <p:nvPr/>
        </p:nvSpPr>
        <p:spPr>
          <a:xfrm>
            <a:off x="0" y="1190357"/>
            <a:ext cx="9144000" cy="5447645"/>
          </a:xfrm>
          <a:prstGeom prst="rect">
            <a:avLst/>
          </a:prstGeom>
          <a:noFill/>
        </p:spPr>
        <p:txBody>
          <a:bodyPr wrap="square" rtlCol="0">
            <a:spAutoFit/>
          </a:bodyPr>
          <a:lstStyle/>
          <a:p>
            <a:pPr fontAlgn="ctr"/>
            <a:r>
              <a:rPr lang="en-US" sz="1200" dirty="0">
                <a:latin typeface="Courier New" panose="02070309020205020404" pitchFamily="49" charset="0"/>
                <a:cs typeface="Courier New" panose="02070309020205020404" pitchFamily="49" charset="0"/>
              </a:rPr>
              <a:t>public class </a:t>
            </a:r>
            <a:r>
              <a:rPr lang="en-US" sz="1200" dirty="0" err="1">
                <a:latin typeface="Courier New" panose="02070309020205020404" pitchFamily="49" charset="0"/>
                <a:cs typeface="Courier New" panose="02070309020205020404" pitchFamily="49" charset="0"/>
              </a:rPr>
              <a:t>WordCount</a:t>
            </a:r>
            <a:r>
              <a:rPr lang="en-US" sz="1200" dirty="0">
                <a:latin typeface="Courier New" panose="02070309020205020404" pitchFamily="49" charset="0"/>
                <a:cs typeface="Courier New" panose="02070309020205020404" pitchFamily="49" charset="0"/>
              </a:rPr>
              <a:t> { </a:t>
            </a:r>
          </a:p>
          <a:p>
            <a:pPr fontAlgn="ctr"/>
            <a:r>
              <a:rPr lang="en-US" sz="1200" dirty="0" smtClean="0">
                <a:latin typeface="Courier New" panose="02070309020205020404" pitchFamily="49" charset="0"/>
                <a:cs typeface="Courier New" panose="02070309020205020404" pitchFamily="49" charset="0"/>
              </a:rPr>
              <a:t>  public </a:t>
            </a:r>
            <a:r>
              <a:rPr lang="en-US" sz="1200" dirty="0">
                <a:latin typeface="Courier New" panose="02070309020205020404" pitchFamily="49" charset="0"/>
                <a:cs typeface="Courier New" panose="02070309020205020404" pitchFamily="49" charset="0"/>
              </a:rPr>
              <a:t>static class </a:t>
            </a:r>
            <a:r>
              <a:rPr lang="en-US" sz="1200" b="1" dirty="0">
                <a:solidFill>
                  <a:srgbClr val="C00000"/>
                </a:solidFill>
                <a:latin typeface="Courier New" panose="02070309020205020404" pitchFamily="49" charset="0"/>
                <a:cs typeface="Courier New" panose="02070309020205020404" pitchFamily="49" charset="0"/>
              </a:rPr>
              <a:t>Map </a:t>
            </a:r>
            <a:r>
              <a:rPr lang="en-US" sz="1200" dirty="0">
                <a:latin typeface="Courier New" panose="02070309020205020404" pitchFamily="49" charset="0"/>
                <a:cs typeface="Courier New" panose="02070309020205020404" pitchFamily="49" charset="0"/>
              </a:rPr>
              <a:t>extends </a:t>
            </a:r>
            <a:r>
              <a:rPr lang="en-US" sz="1200" dirty="0" err="1">
                <a:latin typeface="Courier New" panose="02070309020205020404" pitchFamily="49" charset="0"/>
                <a:cs typeface="Courier New" panose="02070309020205020404" pitchFamily="49" charset="0"/>
              </a:rPr>
              <a:t>MapReduceBase</a:t>
            </a:r>
            <a:r>
              <a:rPr lang="en-US" sz="1200" dirty="0">
                <a:latin typeface="Courier New" panose="02070309020205020404" pitchFamily="49" charset="0"/>
                <a:cs typeface="Courier New" panose="02070309020205020404" pitchFamily="49" charset="0"/>
              </a:rPr>
              <a:t> </a:t>
            </a:r>
            <a:endParaRPr lang="en-US" sz="1200" dirty="0" smtClean="0">
              <a:latin typeface="Courier New" panose="02070309020205020404" pitchFamily="49" charset="0"/>
              <a:cs typeface="Courier New" panose="02070309020205020404" pitchFamily="49" charset="0"/>
            </a:endParaRPr>
          </a:p>
          <a:p>
            <a:pPr fontAlgn="ctr"/>
            <a:r>
              <a:rPr lang="en-US" sz="1200" dirty="0">
                <a:latin typeface="Courier New" panose="02070309020205020404" pitchFamily="49" charset="0"/>
                <a:cs typeface="Courier New" panose="02070309020205020404" pitchFamily="49" charset="0"/>
              </a:rPr>
              <a:t> </a:t>
            </a:r>
            <a:r>
              <a:rPr lang="en-US" sz="1200" dirty="0" smtClean="0">
                <a:latin typeface="Courier New" panose="02070309020205020404" pitchFamily="49" charset="0"/>
                <a:cs typeface="Courier New" panose="02070309020205020404" pitchFamily="49" charset="0"/>
              </a:rPr>
              <a:t> implements </a:t>
            </a:r>
            <a:r>
              <a:rPr lang="en-US" sz="1200" dirty="0">
                <a:latin typeface="Courier New" panose="02070309020205020404" pitchFamily="49" charset="0"/>
                <a:cs typeface="Courier New" panose="02070309020205020404" pitchFamily="49" charset="0"/>
              </a:rPr>
              <a:t>Mapper&lt;</a:t>
            </a:r>
            <a:r>
              <a:rPr lang="en-US" sz="1200" dirty="0" err="1">
                <a:latin typeface="Courier New" panose="02070309020205020404" pitchFamily="49" charset="0"/>
                <a:cs typeface="Courier New" panose="02070309020205020404" pitchFamily="49" charset="0"/>
              </a:rPr>
              <a:t>LongWritable</a:t>
            </a:r>
            <a:r>
              <a:rPr lang="en-US" sz="1200" dirty="0">
                <a:latin typeface="Courier New" panose="02070309020205020404" pitchFamily="49" charset="0"/>
                <a:cs typeface="Courier New" panose="02070309020205020404" pitchFamily="49" charset="0"/>
              </a:rPr>
              <a:t>, Text, Text, </a:t>
            </a:r>
            <a:r>
              <a:rPr lang="en-US" sz="1200" dirty="0" err="1">
                <a:latin typeface="Courier New" panose="02070309020205020404" pitchFamily="49" charset="0"/>
                <a:cs typeface="Courier New" panose="02070309020205020404" pitchFamily="49" charset="0"/>
              </a:rPr>
              <a:t>IntWritable</a:t>
            </a:r>
            <a:r>
              <a:rPr lang="en-US" sz="1200" dirty="0">
                <a:latin typeface="Courier New" panose="02070309020205020404" pitchFamily="49" charset="0"/>
                <a:cs typeface="Courier New" panose="02070309020205020404" pitchFamily="49" charset="0"/>
              </a:rPr>
              <a:t>&gt; { </a:t>
            </a:r>
          </a:p>
          <a:p>
            <a:pPr fontAlgn="ctr"/>
            <a:r>
              <a:rPr lang="en-US" sz="1200" dirty="0">
                <a:latin typeface="Courier New" panose="02070309020205020404" pitchFamily="49" charset="0"/>
                <a:cs typeface="Courier New" panose="02070309020205020404" pitchFamily="49" charset="0"/>
              </a:rPr>
              <a:t>    </a:t>
            </a:r>
            <a:r>
              <a:rPr lang="en-US" sz="1200" dirty="0" smtClean="0">
                <a:latin typeface="Courier New" panose="02070309020205020404" pitchFamily="49" charset="0"/>
                <a:cs typeface="Courier New" panose="02070309020205020404" pitchFamily="49" charset="0"/>
              </a:rPr>
              <a:t>private </a:t>
            </a:r>
            <a:r>
              <a:rPr lang="en-US" sz="1200" dirty="0">
                <a:latin typeface="Courier New" panose="02070309020205020404" pitchFamily="49" charset="0"/>
                <a:cs typeface="Courier New" panose="02070309020205020404" pitchFamily="49" charset="0"/>
              </a:rPr>
              <a:t>final static </a:t>
            </a:r>
            <a:r>
              <a:rPr lang="en-US" sz="1200" dirty="0" err="1">
                <a:latin typeface="Courier New" panose="02070309020205020404" pitchFamily="49" charset="0"/>
                <a:cs typeface="Courier New" panose="02070309020205020404" pitchFamily="49" charset="0"/>
              </a:rPr>
              <a:t>IntWritable</a:t>
            </a:r>
            <a:r>
              <a:rPr lang="en-US" sz="1200" dirty="0">
                <a:latin typeface="Courier New" panose="02070309020205020404" pitchFamily="49" charset="0"/>
                <a:cs typeface="Courier New" panose="02070309020205020404" pitchFamily="49" charset="0"/>
              </a:rPr>
              <a:t> </a:t>
            </a:r>
            <a:r>
              <a:rPr lang="en-US" sz="1200" b="1" dirty="0">
                <a:solidFill>
                  <a:srgbClr val="C00000"/>
                </a:solidFill>
                <a:latin typeface="Courier New" panose="02070309020205020404" pitchFamily="49" charset="0"/>
                <a:cs typeface="Courier New" panose="02070309020205020404" pitchFamily="49" charset="0"/>
              </a:rPr>
              <a:t>one </a:t>
            </a:r>
            <a:r>
              <a:rPr lang="en-US" sz="1200" dirty="0">
                <a:latin typeface="Courier New" panose="02070309020205020404" pitchFamily="49" charset="0"/>
                <a:cs typeface="Courier New" panose="02070309020205020404" pitchFamily="49" charset="0"/>
              </a:rPr>
              <a:t>= new </a:t>
            </a:r>
            <a:r>
              <a:rPr lang="en-US" sz="1200" dirty="0" err="1">
                <a:latin typeface="Courier New" panose="02070309020205020404" pitchFamily="49" charset="0"/>
                <a:cs typeface="Courier New" panose="02070309020205020404" pitchFamily="49" charset="0"/>
              </a:rPr>
              <a:t>IntWritable</a:t>
            </a:r>
            <a:r>
              <a:rPr lang="en-US" sz="1200" dirty="0">
                <a:latin typeface="Courier New" panose="02070309020205020404" pitchFamily="49" charset="0"/>
                <a:cs typeface="Courier New" panose="02070309020205020404" pitchFamily="49" charset="0"/>
              </a:rPr>
              <a:t>(</a:t>
            </a:r>
            <a:r>
              <a:rPr lang="en-US" sz="1200" b="1" dirty="0">
                <a:solidFill>
                  <a:srgbClr val="C00000"/>
                </a:solidFill>
                <a:latin typeface="Courier New" panose="02070309020205020404" pitchFamily="49" charset="0"/>
                <a:cs typeface="Courier New" panose="02070309020205020404" pitchFamily="49" charset="0"/>
              </a:rPr>
              <a:t>1</a:t>
            </a:r>
            <a:r>
              <a:rPr lang="en-US" sz="1200" dirty="0">
                <a:latin typeface="Courier New" panose="02070309020205020404" pitchFamily="49" charset="0"/>
                <a:cs typeface="Courier New" panose="02070309020205020404" pitchFamily="49" charset="0"/>
              </a:rPr>
              <a:t>); </a:t>
            </a:r>
          </a:p>
          <a:p>
            <a:pPr fontAlgn="ctr"/>
            <a:r>
              <a:rPr lang="en-US" sz="1200" dirty="0">
                <a:latin typeface="Courier New" panose="02070309020205020404" pitchFamily="49" charset="0"/>
                <a:cs typeface="Courier New" panose="02070309020205020404" pitchFamily="49" charset="0"/>
              </a:rPr>
              <a:t>    </a:t>
            </a:r>
            <a:r>
              <a:rPr lang="en-US" sz="1200" dirty="0" smtClean="0">
                <a:latin typeface="Courier New" panose="02070309020205020404" pitchFamily="49" charset="0"/>
                <a:cs typeface="Courier New" panose="02070309020205020404" pitchFamily="49" charset="0"/>
              </a:rPr>
              <a:t>private </a:t>
            </a:r>
            <a:r>
              <a:rPr lang="en-US" sz="1200" dirty="0">
                <a:latin typeface="Courier New" panose="02070309020205020404" pitchFamily="49" charset="0"/>
                <a:cs typeface="Courier New" panose="02070309020205020404" pitchFamily="49" charset="0"/>
              </a:rPr>
              <a:t>Text word = new Text(); </a:t>
            </a:r>
          </a:p>
          <a:p>
            <a:pPr fontAlgn="ctr"/>
            <a:r>
              <a:rPr lang="en-US" sz="1200" dirty="0">
                <a:latin typeface="Courier New" panose="02070309020205020404" pitchFamily="49" charset="0"/>
                <a:cs typeface="Courier New" panose="02070309020205020404" pitchFamily="49" charset="0"/>
              </a:rPr>
              <a:t>    </a:t>
            </a:r>
            <a:r>
              <a:rPr lang="en-US" sz="1200" dirty="0" smtClean="0">
                <a:latin typeface="Courier New" panose="02070309020205020404" pitchFamily="49" charset="0"/>
                <a:cs typeface="Courier New" panose="02070309020205020404" pitchFamily="49" charset="0"/>
              </a:rPr>
              <a:t>public </a:t>
            </a:r>
            <a:r>
              <a:rPr lang="en-US" sz="1200" dirty="0">
                <a:latin typeface="Courier New" panose="02070309020205020404" pitchFamily="49" charset="0"/>
                <a:cs typeface="Courier New" panose="02070309020205020404" pitchFamily="49" charset="0"/>
              </a:rPr>
              <a:t>void map(</a:t>
            </a:r>
            <a:r>
              <a:rPr lang="en-US" sz="1200" dirty="0" err="1">
                <a:latin typeface="Courier New" panose="02070309020205020404" pitchFamily="49" charset="0"/>
                <a:cs typeface="Courier New" panose="02070309020205020404" pitchFamily="49" charset="0"/>
              </a:rPr>
              <a:t>LongWritable</a:t>
            </a:r>
            <a:r>
              <a:rPr lang="en-US" sz="1200" dirty="0">
                <a:latin typeface="Courier New" panose="02070309020205020404" pitchFamily="49" charset="0"/>
                <a:cs typeface="Courier New" panose="02070309020205020404" pitchFamily="49" charset="0"/>
              </a:rPr>
              <a:t> key, Text value, </a:t>
            </a:r>
            <a:r>
              <a:rPr lang="en-US" sz="1200" dirty="0" err="1" smtClean="0">
                <a:latin typeface="Courier New" panose="02070309020205020404" pitchFamily="49" charset="0"/>
                <a:cs typeface="Courier New" panose="02070309020205020404" pitchFamily="49" charset="0"/>
              </a:rPr>
              <a:t>OutputCollector</a:t>
            </a:r>
            <a:r>
              <a:rPr lang="en-US" sz="1200" dirty="0" smtClean="0">
                <a:latin typeface="Courier New" panose="02070309020205020404" pitchFamily="49" charset="0"/>
                <a:cs typeface="Courier New" panose="02070309020205020404" pitchFamily="49" charset="0"/>
              </a:rPr>
              <a:t>&lt;Text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IntWritable</a:t>
            </a:r>
            <a:r>
              <a:rPr lang="en-US" sz="1200" dirty="0">
                <a:latin typeface="Courier New" panose="02070309020205020404" pitchFamily="49" charset="0"/>
                <a:cs typeface="Courier New" panose="02070309020205020404" pitchFamily="49" charset="0"/>
              </a:rPr>
              <a:t>&gt; output, </a:t>
            </a:r>
            <a:endParaRPr lang="en-US" sz="1200" dirty="0" smtClean="0">
              <a:latin typeface="Courier New" panose="02070309020205020404" pitchFamily="49" charset="0"/>
              <a:cs typeface="Courier New" panose="02070309020205020404" pitchFamily="49" charset="0"/>
            </a:endParaRPr>
          </a:p>
          <a:p>
            <a:pPr fontAlgn="ctr"/>
            <a:r>
              <a:rPr lang="en-US" sz="1200" dirty="0">
                <a:latin typeface="Courier New" panose="02070309020205020404" pitchFamily="49" charset="0"/>
                <a:cs typeface="Courier New" panose="02070309020205020404" pitchFamily="49" charset="0"/>
              </a:rPr>
              <a:t> </a:t>
            </a:r>
            <a:r>
              <a:rPr lang="en-US" sz="1200" dirty="0" smtClean="0">
                <a:latin typeface="Courier New" panose="02070309020205020404" pitchFamily="49" charset="0"/>
                <a:cs typeface="Courier New" panose="02070309020205020404" pitchFamily="49" charset="0"/>
              </a:rPr>
              <a:t>                   Reporter </a:t>
            </a:r>
            <a:r>
              <a:rPr lang="en-US" sz="1200" dirty="0">
                <a:latin typeface="Courier New" panose="02070309020205020404" pitchFamily="49" charset="0"/>
                <a:cs typeface="Courier New" panose="02070309020205020404" pitchFamily="49" charset="0"/>
              </a:rPr>
              <a:t>reporter) throws </a:t>
            </a:r>
            <a:r>
              <a:rPr lang="en-US" sz="1200" dirty="0" err="1">
                <a:latin typeface="Courier New" panose="02070309020205020404" pitchFamily="49" charset="0"/>
                <a:cs typeface="Courier New" panose="02070309020205020404" pitchFamily="49" charset="0"/>
              </a:rPr>
              <a:t>IOException</a:t>
            </a:r>
            <a:r>
              <a:rPr lang="en-US" sz="1200" dirty="0">
                <a:latin typeface="Courier New" panose="02070309020205020404" pitchFamily="49" charset="0"/>
                <a:cs typeface="Courier New" panose="02070309020205020404" pitchFamily="49" charset="0"/>
              </a:rPr>
              <a:t> { </a:t>
            </a:r>
          </a:p>
          <a:p>
            <a:pPr fontAlgn="ctr"/>
            <a:r>
              <a:rPr lang="en-US" sz="1200" b="1" dirty="0">
                <a:solidFill>
                  <a:srgbClr val="C00000"/>
                </a:solidFill>
                <a:latin typeface="Courier New" panose="02070309020205020404" pitchFamily="49" charset="0"/>
                <a:cs typeface="Courier New" panose="02070309020205020404" pitchFamily="49" charset="0"/>
              </a:rPr>
              <a:t>      String line = </a:t>
            </a:r>
            <a:r>
              <a:rPr lang="en-US" sz="1200" b="1" dirty="0" err="1">
                <a:solidFill>
                  <a:srgbClr val="C00000"/>
                </a:solidFill>
                <a:latin typeface="Courier New" panose="02070309020205020404" pitchFamily="49" charset="0"/>
                <a:cs typeface="Courier New" panose="02070309020205020404" pitchFamily="49" charset="0"/>
              </a:rPr>
              <a:t>value.toString</a:t>
            </a:r>
            <a:r>
              <a:rPr lang="en-US" sz="1200" b="1" dirty="0">
                <a:solidFill>
                  <a:srgbClr val="C00000"/>
                </a:solidFill>
                <a:latin typeface="Courier New" panose="02070309020205020404" pitchFamily="49" charset="0"/>
                <a:cs typeface="Courier New" panose="02070309020205020404" pitchFamily="49" charset="0"/>
              </a:rPr>
              <a:t>(); </a:t>
            </a:r>
          </a:p>
          <a:p>
            <a:pPr fontAlgn="ctr"/>
            <a:r>
              <a:rPr lang="en-US" sz="1200" b="1" dirty="0">
                <a:solidFill>
                  <a:srgbClr val="C00000"/>
                </a:solidFill>
                <a:latin typeface="Courier New" panose="02070309020205020404" pitchFamily="49" charset="0"/>
                <a:cs typeface="Courier New" panose="02070309020205020404" pitchFamily="49" charset="0"/>
              </a:rPr>
              <a:t>      </a:t>
            </a:r>
            <a:r>
              <a:rPr lang="en-US" sz="1200" b="1" dirty="0" err="1">
                <a:solidFill>
                  <a:srgbClr val="C00000"/>
                </a:solidFill>
                <a:latin typeface="Courier New" panose="02070309020205020404" pitchFamily="49" charset="0"/>
                <a:cs typeface="Courier New" panose="02070309020205020404" pitchFamily="49" charset="0"/>
              </a:rPr>
              <a:t>StringTokenizer</a:t>
            </a:r>
            <a:r>
              <a:rPr lang="en-US" sz="1200" b="1" dirty="0">
                <a:solidFill>
                  <a:srgbClr val="C00000"/>
                </a:solidFill>
                <a:latin typeface="Courier New" panose="02070309020205020404" pitchFamily="49" charset="0"/>
                <a:cs typeface="Courier New" panose="02070309020205020404" pitchFamily="49" charset="0"/>
              </a:rPr>
              <a:t> </a:t>
            </a:r>
            <a:r>
              <a:rPr lang="en-US" sz="1200" b="1" dirty="0" err="1">
                <a:solidFill>
                  <a:srgbClr val="C00000"/>
                </a:solidFill>
                <a:latin typeface="Courier New" panose="02070309020205020404" pitchFamily="49" charset="0"/>
                <a:cs typeface="Courier New" panose="02070309020205020404" pitchFamily="49" charset="0"/>
              </a:rPr>
              <a:t>tokenizer</a:t>
            </a:r>
            <a:r>
              <a:rPr lang="en-US" sz="1200" b="1" dirty="0">
                <a:solidFill>
                  <a:srgbClr val="C00000"/>
                </a:solidFill>
                <a:latin typeface="Courier New" panose="02070309020205020404" pitchFamily="49" charset="0"/>
                <a:cs typeface="Courier New" panose="02070309020205020404" pitchFamily="49" charset="0"/>
              </a:rPr>
              <a:t> = new </a:t>
            </a:r>
            <a:r>
              <a:rPr lang="en-US" sz="1200" b="1" dirty="0" err="1">
                <a:solidFill>
                  <a:srgbClr val="C00000"/>
                </a:solidFill>
                <a:latin typeface="Courier New" panose="02070309020205020404" pitchFamily="49" charset="0"/>
                <a:cs typeface="Courier New" panose="02070309020205020404" pitchFamily="49" charset="0"/>
              </a:rPr>
              <a:t>StringTokenizer</a:t>
            </a:r>
            <a:r>
              <a:rPr lang="en-US" sz="1200" b="1" dirty="0">
                <a:solidFill>
                  <a:srgbClr val="C00000"/>
                </a:solidFill>
                <a:latin typeface="Courier New" panose="02070309020205020404" pitchFamily="49" charset="0"/>
                <a:cs typeface="Courier New" panose="02070309020205020404" pitchFamily="49" charset="0"/>
              </a:rPr>
              <a:t>(line); </a:t>
            </a:r>
          </a:p>
          <a:p>
            <a:pPr fontAlgn="ctr"/>
            <a:r>
              <a:rPr lang="en-US" sz="1200" b="1" dirty="0">
                <a:solidFill>
                  <a:srgbClr val="C00000"/>
                </a:solidFill>
                <a:latin typeface="Courier New" panose="02070309020205020404" pitchFamily="49" charset="0"/>
                <a:cs typeface="Courier New" panose="02070309020205020404" pitchFamily="49" charset="0"/>
              </a:rPr>
              <a:t>      while (</a:t>
            </a:r>
            <a:r>
              <a:rPr lang="en-US" sz="1200" b="1" dirty="0" err="1">
                <a:solidFill>
                  <a:srgbClr val="C00000"/>
                </a:solidFill>
                <a:latin typeface="Courier New" panose="02070309020205020404" pitchFamily="49" charset="0"/>
                <a:cs typeface="Courier New" panose="02070309020205020404" pitchFamily="49" charset="0"/>
              </a:rPr>
              <a:t>tokenizer.hasMoreTokens</a:t>
            </a:r>
            <a:r>
              <a:rPr lang="en-US" sz="1200" b="1" dirty="0">
                <a:solidFill>
                  <a:srgbClr val="C00000"/>
                </a:solidFill>
                <a:latin typeface="Courier New" panose="02070309020205020404" pitchFamily="49" charset="0"/>
                <a:cs typeface="Courier New" panose="02070309020205020404" pitchFamily="49" charset="0"/>
              </a:rPr>
              <a:t>()) { </a:t>
            </a:r>
          </a:p>
          <a:p>
            <a:pPr fontAlgn="ctr"/>
            <a:r>
              <a:rPr lang="en-US" sz="1200" b="1" dirty="0">
                <a:solidFill>
                  <a:srgbClr val="C00000"/>
                </a:solidFill>
                <a:latin typeface="Courier New" panose="02070309020205020404" pitchFamily="49" charset="0"/>
                <a:cs typeface="Courier New" panose="02070309020205020404" pitchFamily="49" charset="0"/>
              </a:rPr>
              <a:t>        </a:t>
            </a:r>
            <a:r>
              <a:rPr lang="en-US" sz="1200" b="1" dirty="0" err="1">
                <a:solidFill>
                  <a:srgbClr val="C00000"/>
                </a:solidFill>
                <a:latin typeface="Courier New" panose="02070309020205020404" pitchFamily="49" charset="0"/>
                <a:cs typeface="Courier New" panose="02070309020205020404" pitchFamily="49" charset="0"/>
              </a:rPr>
              <a:t>word.set</a:t>
            </a:r>
            <a:r>
              <a:rPr lang="en-US" sz="1200" b="1" dirty="0">
                <a:solidFill>
                  <a:srgbClr val="C00000"/>
                </a:solidFill>
                <a:latin typeface="Courier New" panose="02070309020205020404" pitchFamily="49" charset="0"/>
                <a:cs typeface="Courier New" panose="02070309020205020404" pitchFamily="49" charset="0"/>
              </a:rPr>
              <a:t>(</a:t>
            </a:r>
            <a:r>
              <a:rPr lang="en-US" sz="1200" b="1" dirty="0" err="1">
                <a:solidFill>
                  <a:srgbClr val="C00000"/>
                </a:solidFill>
                <a:latin typeface="Courier New" panose="02070309020205020404" pitchFamily="49" charset="0"/>
                <a:cs typeface="Courier New" panose="02070309020205020404" pitchFamily="49" charset="0"/>
              </a:rPr>
              <a:t>tokenizer.nextToken</a:t>
            </a:r>
            <a:r>
              <a:rPr lang="en-US" sz="1200" b="1" dirty="0">
                <a:solidFill>
                  <a:srgbClr val="C00000"/>
                </a:solidFill>
                <a:latin typeface="Courier New" panose="02070309020205020404" pitchFamily="49" charset="0"/>
                <a:cs typeface="Courier New" panose="02070309020205020404" pitchFamily="49" charset="0"/>
              </a:rPr>
              <a:t>()); </a:t>
            </a:r>
          </a:p>
          <a:p>
            <a:pPr fontAlgn="ctr"/>
            <a:r>
              <a:rPr lang="en-US" sz="1200" b="1" dirty="0">
                <a:solidFill>
                  <a:srgbClr val="C00000"/>
                </a:solidFill>
                <a:latin typeface="Courier New" panose="02070309020205020404" pitchFamily="49" charset="0"/>
                <a:cs typeface="Courier New" panose="02070309020205020404" pitchFamily="49" charset="0"/>
              </a:rPr>
              <a:t>        </a:t>
            </a:r>
            <a:r>
              <a:rPr lang="en-US" sz="1200" b="1" dirty="0" err="1">
                <a:solidFill>
                  <a:srgbClr val="C00000"/>
                </a:solidFill>
                <a:latin typeface="Courier New" panose="02070309020205020404" pitchFamily="49" charset="0"/>
                <a:cs typeface="Courier New" panose="02070309020205020404" pitchFamily="49" charset="0"/>
              </a:rPr>
              <a:t>output.collect</a:t>
            </a:r>
            <a:r>
              <a:rPr lang="en-US" sz="1200" b="1" dirty="0">
                <a:solidFill>
                  <a:srgbClr val="C00000"/>
                </a:solidFill>
                <a:latin typeface="Courier New" panose="02070309020205020404" pitchFamily="49" charset="0"/>
                <a:cs typeface="Courier New" panose="02070309020205020404" pitchFamily="49" charset="0"/>
              </a:rPr>
              <a:t>(word, one); </a:t>
            </a:r>
          </a:p>
          <a:p>
            <a:pPr fontAlgn="ctr"/>
            <a:r>
              <a:rPr lang="en-US" sz="1200" dirty="0">
                <a:latin typeface="Courier New" panose="02070309020205020404" pitchFamily="49" charset="0"/>
                <a:cs typeface="Courier New" panose="02070309020205020404" pitchFamily="49" charset="0"/>
              </a:rPr>
              <a:t>      } </a:t>
            </a:r>
          </a:p>
          <a:p>
            <a:pPr fontAlgn="ctr"/>
            <a:r>
              <a:rPr lang="en-US" sz="1200" dirty="0">
                <a:latin typeface="Courier New" panose="02070309020205020404" pitchFamily="49" charset="0"/>
                <a:cs typeface="Courier New" panose="02070309020205020404" pitchFamily="49" charset="0"/>
              </a:rPr>
              <a:t>    </a:t>
            </a:r>
            <a:r>
              <a:rPr lang="en-US" sz="1200" dirty="0" smtClean="0">
                <a:latin typeface="Courier New" panose="02070309020205020404" pitchFamily="49" charset="0"/>
                <a:cs typeface="Courier New" panose="02070309020205020404" pitchFamily="49" charset="0"/>
              </a:rPr>
              <a:t>} </a:t>
            </a:r>
            <a:endParaRPr lang="en-US" sz="1200" dirty="0">
              <a:latin typeface="Courier New" panose="02070309020205020404" pitchFamily="49" charset="0"/>
              <a:cs typeface="Courier New" panose="02070309020205020404" pitchFamily="49" charset="0"/>
            </a:endParaRPr>
          </a:p>
          <a:p>
            <a:pPr fontAlgn="ctr"/>
            <a:r>
              <a:rPr lang="en-US" sz="1200" dirty="0">
                <a:latin typeface="Courier New" panose="02070309020205020404" pitchFamily="49" charset="0"/>
                <a:cs typeface="Courier New" panose="02070309020205020404" pitchFamily="49" charset="0"/>
              </a:rPr>
              <a:t>  </a:t>
            </a:r>
            <a:r>
              <a:rPr lang="en-US" sz="1200" dirty="0" smtClean="0">
                <a:latin typeface="Courier New" panose="02070309020205020404" pitchFamily="49" charset="0"/>
                <a:cs typeface="Courier New" panose="02070309020205020404" pitchFamily="49" charset="0"/>
              </a:rPr>
              <a:t>} </a:t>
            </a:r>
          </a:p>
          <a:p>
            <a:pPr fontAlgn="ctr"/>
            <a:endParaRPr lang="en-US" sz="1200" dirty="0" smtClean="0">
              <a:latin typeface="Courier New" panose="02070309020205020404" pitchFamily="49" charset="0"/>
              <a:cs typeface="Courier New" panose="02070309020205020404" pitchFamily="49" charset="0"/>
            </a:endParaRPr>
          </a:p>
          <a:p>
            <a:pPr fontAlgn="ctr"/>
            <a:r>
              <a:rPr lang="en-US" sz="1200" dirty="0">
                <a:latin typeface="Courier New" panose="02070309020205020404" pitchFamily="49" charset="0"/>
                <a:cs typeface="Courier New" panose="02070309020205020404" pitchFamily="49" charset="0"/>
              </a:rPr>
              <a:t> </a:t>
            </a:r>
            <a:r>
              <a:rPr lang="en-US" sz="1200" dirty="0" smtClean="0">
                <a:latin typeface="Courier New" panose="02070309020205020404" pitchFamily="49" charset="0"/>
                <a:cs typeface="Courier New" panose="02070309020205020404" pitchFamily="49" charset="0"/>
              </a:rPr>
              <a:t> public </a:t>
            </a:r>
            <a:r>
              <a:rPr lang="en-US" sz="1200" dirty="0">
                <a:latin typeface="Courier New" panose="02070309020205020404" pitchFamily="49" charset="0"/>
                <a:cs typeface="Courier New" panose="02070309020205020404" pitchFamily="49" charset="0"/>
              </a:rPr>
              <a:t>static class </a:t>
            </a:r>
            <a:r>
              <a:rPr lang="en-US" sz="1200" b="1" dirty="0">
                <a:solidFill>
                  <a:srgbClr val="C00000"/>
                </a:solidFill>
                <a:latin typeface="Courier New" panose="02070309020205020404" pitchFamily="49" charset="0"/>
                <a:cs typeface="Courier New" panose="02070309020205020404" pitchFamily="49" charset="0"/>
              </a:rPr>
              <a:t>Reduce</a:t>
            </a:r>
            <a:r>
              <a:rPr lang="en-US" sz="1200" dirty="0">
                <a:latin typeface="Courier New" panose="02070309020205020404" pitchFamily="49" charset="0"/>
                <a:cs typeface="Courier New" panose="02070309020205020404" pitchFamily="49" charset="0"/>
              </a:rPr>
              <a:t> extends </a:t>
            </a:r>
            <a:r>
              <a:rPr lang="en-US" sz="1200" dirty="0" err="1">
                <a:latin typeface="Courier New" panose="02070309020205020404" pitchFamily="49" charset="0"/>
                <a:cs typeface="Courier New" panose="02070309020205020404" pitchFamily="49" charset="0"/>
              </a:rPr>
              <a:t>MapReduceBase</a:t>
            </a:r>
            <a:r>
              <a:rPr lang="en-US" sz="1200" dirty="0">
                <a:latin typeface="Courier New" panose="02070309020205020404" pitchFamily="49" charset="0"/>
                <a:cs typeface="Courier New" panose="02070309020205020404" pitchFamily="49" charset="0"/>
              </a:rPr>
              <a:t> </a:t>
            </a:r>
            <a:endParaRPr lang="en-US" sz="1200" dirty="0" smtClean="0">
              <a:latin typeface="Courier New" panose="02070309020205020404" pitchFamily="49" charset="0"/>
              <a:cs typeface="Courier New" panose="02070309020205020404" pitchFamily="49" charset="0"/>
            </a:endParaRPr>
          </a:p>
          <a:p>
            <a:pPr fontAlgn="ctr"/>
            <a:r>
              <a:rPr lang="en-US" sz="1200" dirty="0" smtClean="0">
                <a:latin typeface="Courier New" panose="02070309020205020404" pitchFamily="49" charset="0"/>
                <a:cs typeface="Courier New" panose="02070309020205020404" pitchFamily="49" charset="0"/>
              </a:rPr>
              <a:t>  implements </a:t>
            </a:r>
            <a:r>
              <a:rPr lang="en-US" sz="1200" dirty="0">
                <a:latin typeface="Courier New" panose="02070309020205020404" pitchFamily="49" charset="0"/>
                <a:cs typeface="Courier New" panose="02070309020205020404" pitchFamily="49" charset="0"/>
              </a:rPr>
              <a:t>Reducer&lt;Text, </a:t>
            </a:r>
            <a:r>
              <a:rPr lang="en-US" sz="1200" dirty="0" err="1">
                <a:latin typeface="Courier New" panose="02070309020205020404" pitchFamily="49" charset="0"/>
                <a:cs typeface="Courier New" panose="02070309020205020404" pitchFamily="49" charset="0"/>
              </a:rPr>
              <a:t>IntWritable</a:t>
            </a:r>
            <a:r>
              <a:rPr lang="en-US" sz="1200" dirty="0">
                <a:latin typeface="Courier New" panose="02070309020205020404" pitchFamily="49" charset="0"/>
                <a:cs typeface="Courier New" panose="02070309020205020404" pitchFamily="49" charset="0"/>
              </a:rPr>
              <a:t>, Text, </a:t>
            </a:r>
            <a:r>
              <a:rPr lang="en-US" sz="1200" dirty="0" err="1">
                <a:latin typeface="Courier New" panose="02070309020205020404" pitchFamily="49" charset="0"/>
                <a:cs typeface="Courier New" panose="02070309020205020404" pitchFamily="49" charset="0"/>
              </a:rPr>
              <a:t>IntWritable</a:t>
            </a:r>
            <a:r>
              <a:rPr lang="en-US" sz="1200" dirty="0">
                <a:latin typeface="Courier New" panose="02070309020205020404" pitchFamily="49" charset="0"/>
                <a:cs typeface="Courier New" panose="02070309020205020404" pitchFamily="49" charset="0"/>
              </a:rPr>
              <a:t>&gt; { </a:t>
            </a:r>
          </a:p>
          <a:p>
            <a:pPr fontAlgn="ctr"/>
            <a:r>
              <a:rPr lang="en-US" sz="1200" dirty="0">
                <a:latin typeface="Courier New" panose="02070309020205020404" pitchFamily="49" charset="0"/>
                <a:cs typeface="Courier New" panose="02070309020205020404" pitchFamily="49" charset="0"/>
              </a:rPr>
              <a:t>    </a:t>
            </a:r>
            <a:r>
              <a:rPr lang="en-US" sz="1200" dirty="0" smtClean="0">
                <a:latin typeface="Courier New" panose="02070309020205020404" pitchFamily="49" charset="0"/>
                <a:cs typeface="Courier New" panose="02070309020205020404" pitchFamily="49" charset="0"/>
              </a:rPr>
              <a:t>public </a:t>
            </a:r>
            <a:r>
              <a:rPr lang="en-US" sz="1200" dirty="0">
                <a:latin typeface="Courier New" panose="02070309020205020404" pitchFamily="49" charset="0"/>
                <a:cs typeface="Courier New" panose="02070309020205020404" pitchFamily="49" charset="0"/>
              </a:rPr>
              <a:t>void reduce(Text key, Iterator&lt;</a:t>
            </a:r>
            <a:r>
              <a:rPr lang="en-US" sz="1200" dirty="0" err="1">
                <a:latin typeface="Courier New" panose="02070309020205020404" pitchFamily="49" charset="0"/>
                <a:cs typeface="Courier New" panose="02070309020205020404" pitchFamily="49" charset="0"/>
              </a:rPr>
              <a:t>IntWritable</a:t>
            </a:r>
            <a:r>
              <a:rPr lang="en-US" sz="1200" dirty="0">
                <a:latin typeface="Courier New" panose="02070309020205020404" pitchFamily="49" charset="0"/>
                <a:cs typeface="Courier New" panose="02070309020205020404" pitchFamily="49" charset="0"/>
              </a:rPr>
              <a:t>&gt; values, </a:t>
            </a:r>
            <a:endParaRPr lang="en-US" sz="1200" dirty="0" smtClean="0">
              <a:latin typeface="Courier New" panose="02070309020205020404" pitchFamily="49" charset="0"/>
              <a:cs typeface="Courier New" panose="02070309020205020404" pitchFamily="49" charset="0"/>
            </a:endParaRPr>
          </a:p>
          <a:p>
            <a:pPr fontAlgn="ctr"/>
            <a:r>
              <a:rPr lang="en-US" sz="1200" dirty="0">
                <a:latin typeface="Courier New" panose="02070309020205020404" pitchFamily="49" charset="0"/>
                <a:cs typeface="Courier New" panose="02070309020205020404" pitchFamily="49" charset="0"/>
              </a:rPr>
              <a:t> </a:t>
            </a:r>
            <a:r>
              <a:rPr lang="en-US" sz="1200" dirty="0" smtClean="0">
                <a:latin typeface="Courier New" panose="02070309020205020404" pitchFamily="49" charset="0"/>
                <a:cs typeface="Courier New" panose="02070309020205020404" pitchFamily="49" charset="0"/>
              </a:rPr>
              <a:t>              </a:t>
            </a:r>
            <a:r>
              <a:rPr lang="en-US" sz="1200" dirty="0" err="1" smtClean="0">
                <a:latin typeface="Courier New" panose="02070309020205020404" pitchFamily="49" charset="0"/>
                <a:cs typeface="Courier New" panose="02070309020205020404" pitchFamily="49" charset="0"/>
              </a:rPr>
              <a:t>OutputCollector</a:t>
            </a:r>
            <a:r>
              <a:rPr lang="en-US" sz="1200" dirty="0" smtClean="0">
                <a:latin typeface="Courier New" panose="02070309020205020404" pitchFamily="49" charset="0"/>
                <a:cs typeface="Courier New" panose="02070309020205020404" pitchFamily="49" charset="0"/>
              </a:rPr>
              <a:t>&lt;Text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IntWritable</a:t>
            </a:r>
            <a:r>
              <a:rPr lang="en-US" sz="1200" dirty="0">
                <a:latin typeface="Courier New" panose="02070309020205020404" pitchFamily="49" charset="0"/>
                <a:cs typeface="Courier New" panose="02070309020205020404" pitchFamily="49" charset="0"/>
              </a:rPr>
              <a:t>&gt; output, Reporter reporter) throws </a:t>
            </a:r>
            <a:r>
              <a:rPr lang="en-US" sz="1200" dirty="0" err="1">
                <a:latin typeface="Courier New" panose="02070309020205020404" pitchFamily="49" charset="0"/>
                <a:cs typeface="Courier New" panose="02070309020205020404" pitchFamily="49" charset="0"/>
              </a:rPr>
              <a:t>IOException</a:t>
            </a:r>
            <a:r>
              <a:rPr lang="en-US" sz="1200" dirty="0">
                <a:latin typeface="Courier New" panose="02070309020205020404" pitchFamily="49" charset="0"/>
                <a:cs typeface="Courier New" panose="02070309020205020404" pitchFamily="49" charset="0"/>
              </a:rPr>
              <a:t> { </a:t>
            </a:r>
          </a:p>
          <a:p>
            <a:pPr fontAlgn="ctr"/>
            <a:r>
              <a:rPr lang="en-US" sz="1200" b="1" dirty="0">
                <a:latin typeface="Courier New" panose="02070309020205020404" pitchFamily="49" charset="0"/>
                <a:cs typeface="Courier New" panose="02070309020205020404" pitchFamily="49" charset="0"/>
              </a:rPr>
              <a:t>      </a:t>
            </a:r>
            <a:r>
              <a:rPr lang="en-US" sz="1200" b="1" dirty="0" err="1" smtClean="0">
                <a:solidFill>
                  <a:srgbClr val="C00000"/>
                </a:solidFill>
                <a:latin typeface="Courier New" panose="02070309020205020404" pitchFamily="49" charset="0"/>
                <a:cs typeface="Courier New" panose="02070309020205020404" pitchFamily="49" charset="0"/>
              </a:rPr>
              <a:t>int</a:t>
            </a:r>
            <a:r>
              <a:rPr lang="en-US" sz="1200" b="1" dirty="0" smtClean="0">
                <a:solidFill>
                  <a:srgbClr val="C00000"/>
                </a:solidFill>
                <a:latin typeface="Courier New" panose="02070309020205020404" pitchFamily="49" charset="0"/>
                <a:cs typeface="Courier New" panose="02070309020205020404" pitchFamily="49" charset="0"/>
              </a:rPr>
              <a:t> </a:t>
            </a:r>
            <a:r>
              <a:rPr lang="en-US" sz="1200" b="1" dirty="0">
                <a:solidFill>
                  <a:srgbClr val="C00000"/>
                </a:solidFill>
                <a:latin typeface="Courier New" panose="02070309020205020404" pitchFamily="49" charset="0"/>
                <a:cs typeface="Courier New" panose="02070309020205020404" pitchFamily="49" charset="0"/>
              </a:rPr>
              <a:t>sum = 0; </a:t>
            </a:r>
          </a:p>
          <a:p>
            <a:pPr fontAlgn="ctr"/>
            <a:r>
              <a:rPr lang="en-US" sz="1200" b="1" dirty="0">
                <a:solidFill>
                  <a:srgbClr val="C00000"/>
                </a:solidFill>
                <a:latin typeface="Courier New" panose="02070309020205020404" pitchFamily="49" charset="0"/>
                <a:cs typeface="Courier New" panose="02070309020205020404" pitchFamily="49" charset="0"/>
              </a:rPr>
              <a:t>      </a:t>
            </a:r>
            <a:r>
              <a:rPr lang="en-US" sz="1200" b="1" dirty="0" smtClean="0">
                <a:solidFill>
                  <a:srgbClr val="C00000"/>
                </a:solidFill>
                <a:latin typeface="Courier New" panose="02070309020205020404" pitchFamily="49" charset="0"/>
                <a:cs typeface="Courier New" panose="02070309020205020404" pitchFamily="49" charset="0"/>
              </a:rPr>
              <a:t>while </a:t>
            </a:r>
            <a:r>
              <a:rPr lang="en-US" sz="1200" b="1" dirty="0">
                <a:solidFill>
                  <a:srgbClr val="C00000"/>
                </a:solidFill>
                <a:latin typeface="Courier New" panose="02070309020205020404" pitchFamily="49" charset="0"/>
                <a:cs typeface="Courier New" panose="02070309020205020404" pitchFamily="49" charset="0"/>
              </a:rPr>
              <a:t>(</a:t>
            </a:r>
            <a:r>
              <a:rPr lang="en-US" sz="1200" b="1" dirty="0" err="1">
                <a:solidFill>
                  <a:srgbClr val="C00000"/>
                </a:solidFill>
                <a:latin typeface="Courier New" panose="02070309020205020404" pitchFamily="49" charset="0"/>
                <a:cs typeface="Courier New" panose="02070309020205020404" pitchFamily="49" charset="0"/>
              </a:rPr>
              <a:t>values.hasNext</a:t>
            </a:r>
            <a:r>
              <a:rPr lang="en-US" sz="1200" b="1" dirty="0">
                <a:solidFill>
                  <a:srgbClr val="C00000"/>
                </a:solidFill>
                <a:latin typeface="Courier New" panose="02070309020205020404" pitchFamily="49" charset="0"/>
                <a:cs typeface="Courier New" panose="02070309020205020404" pitchFamily="49" charset="0"/>
              </a:rPr>
              <a:t>()) { </a:t>
            </a:r>
          </a:p>
          <a:p>
            <a:pPr fontAlgn="ctr"/>
            <a:r>
              <a:rPr lang="en-US" sz="1200" b="1" dirty="0">
                <a:solidFill>
                  <a:srgbClr val="C00000"/>
                </a:solidFill>
                <a:latin typeface="Courier New" panose="02070309020205020404" pitchFamily="49" charset="0"/>
                <a:cs typeface="Courier New" panose="02070309020205020404" pitchFamily="49" charset="0"/>
              </a:rPr>
              <a:t>        sum += </a:t>
            </a:r>
            <a:r>
              <a:rPr lang="en-US" sz="1200" b="1" dirty="0" err="1">
                <a:solidFill>
                  <a:srgbClr val="C00000"/>
                </a:solidFill>
                <a:latin typeface="Courier New" panose="02070309020205020404" pitchFamily="49" charset="0"/>
                <a:cs typeface="Courier New" panose="02070309020205020404" pitchFamily="49" charset="0"/>
              </a:rPr>
              <a:t>values.next</a:t>
            </a:r>
            <a:r>
              <a:rPr lang="en-US" sz="1200" b="1" dirty="0">
                <a:solidFill>
                  <a:srgbClr val="C00000"/>
                </a:solidFill>
                <a:latin typeface="Courier New" panose="02070309020205020404" pitchFamily="49" charset="0"/>
                <a:cs typeface="Courier New" panose="02070309020205020404" pitchFamily="49" charset="0"/>
              </a:rPr>
              <a:t>().get(); </a:t>
            </a:r>
          </a:p>
          <a:p>
            <a:pPr fontAlgn="ctr"/>
            <a:r>
              <a:rPr lang="en-US" sz="1200" b="1" dirty="0">
                <a:solidFill>
                  <a:srgbClr val="C00000"/>
                </a:solidFill>
                <a:latin typeface="Courier New" panose="02070309020205020404" pitchFamily="49" charset="0"/>
                <a:cs typeface="Courier New" panose="02070309020205020404" pitchFamily="49" charset="0"/>
              </a:rPr>
              <a:t>      </a:t>
            </a:r>
            <a:r>
              <a:rPr lang="en-US" sz="1200" b="1" dirty="0" smtClean="0">
                <a:solidFill>
                  <a:srgbClr val="C00000"/>
                </a:solidFill>
                <a:latin typeface="Courier New" panose="02070309020205020404" pitchFamily="49" charset="0"/>
                <a:cs typeface="Courier New" panose="02070309020205020404" pitchFamily="49" charset="0"/>
              </a:rPr>
              <a:t>} </a:t>
            </a:r>
            <a:endParaRPr lang="en-US" sz="1200" b="1" dirty="0">
              <a:solidFill>
                <a:srgbClr val="C00000"/>
              </a:solidFill>
              <a:latin typeface="Courier New" panose="02070309020205020404" pitchFamily="49" charset="0"/>
              <a:cs typeface="Courier New" panose="02070309020205020404" pitchFamily="49" charset="0"/>
            </a:endParaRPr>
          </a:p>
          <a:p>
            <a:pPr fontAlgn="ctr"/>
            <a:r>
              <a:rPr lang="en-US" sz="1200" b="1" dirty="0">
                <a:solidFill>
                  <a:srgbClr val="C00000"/>
                </a:solidFill>
                <a:latin typeface="Courier New" panose="02070309020205020404" pitchFamily="49" charset="0"/>
                <a:cs typeface="Courier New" panose="02070309020205020404" pitchFamily="49" charset="0"/>
              </a:rPr>
              <a:t>      </a:t>
            </a:r>
            <a:r>
              <a:rPr lang="en-US" sz="1200" b="1" dirty="0" err="1" smtClean="0">
                <a:solidFill>
                  <a:srgbClr val="C00000"/>
                </a:solidFill>
                <a:latin typeface="Courier New" panose="02070309020205020404" pitchFamily="49" charset="0"/>
                <a:cs typeface="Courier New" panose="02070309020205020404" pitchFamily="49" charset="0"/>
              </a:rPr>
              <a:t>output.collect</a:t>
            </a:r>
            <a:r>
              <a:rPr lang="en-US" sz="1200" b="1" dirty="0" smtClean="0">
                <a:solidFill>
                  <a:srgbClr val="C00000"/>
                </a:solidFill>
                <a:latin typeface="Courier New" panose="02070309020205020404" pitchFamily="49" charset="0"/>
                <a:cs typeface="Courier New" panose="02070309020205020404" pitchFamily="49" charset="0"/>
              </a:rPr>
              <a:t>(key</a:t>
            </a:r>
            <a:r>
              <a:rPr lang="en-US" sz="1200" b="1" dirty="0">
                <a:solidFill>
                  <a:srgbClr val="C00000"/>
                </a:solidFill>
                <a:latin typeface="Courier New" panose="02070309020205020404" pitchFamily="49" charset="0"/>
                <a:cs typeface="Courier New" panose="02070309020205020404" pitchFamily="49" charset="0"/>
              </a:rPr>
              <a:t>, new </a:t>
            </a:r>
            <a:r>
              <a:rPr lang="en-US" sz="1200" b="1" dirty="0" err="1">
                <a:solidFill>
                  <a:srgbClr val="C00000"/>
                </a:solidFill>
                <a:latin typeface="Courier New" panose="02070309020205020404" pitchFamily="49" charset="0"/>
                <a:cs typeface="Courier New" panose="02070309020205020404" pitchFamily="49" charset="0"/>
              </a:rPr>
              <a:t>IntWritable</a:t>
            </a:r>
            <a:r>
              <a:rPr lang="en-US" sz="1200" b="1" dirty="0">
                <a:solidFill>
                  <a:srgbClr val="C00000"/>
                </a:solidFill>
                <a:latin typeface="Courier New" panose="02070309020205020404" pitchFamily="49" charset="0"/>
                <a:cs typeface="Courier New" panose="02070309020205020404" pitchFamily="49" charset="0"/>
              </a:rPr>
              <a:t>(sum)); </a:t>
            </a:r>
          </a:p>
          <a:p>
            <a:pPr fontAlgn="ctr"/>
            <a:r>
              <a:rPr lang="en-US" sz="1200" dirty="0">
                <a:latin typeface="Courier New" panose="02070309020205020404" pitchFamily="49" charset="0"/>
                <a:cs typeface="Courier New" panose="02070309020205020404" pitchFamily="49" charset="0"/>
              </a:rPr>
              <a:t>   </a:t>
            </a:r>
            <a:r>
              <a:rPr lang="en-US" sz="1200" dirty="0" smtClean="0">
                <a:latin typeface="Courier New" panose="02070309020205020404" pitchFamily="49" charset="0"/>
                <a:cs typeface="Courier New" panose="02070309020205020404" pitchFamily="49" charset="0"/>
              </a:rPr>
              <a:t> </a:t>
            </a:r>
            <a:r>
              <a:rPr lang="en-US" sz="1200" dirty="0">
                <a:latin typeface="Courier New" panose="02070309020205020404" pitchFamily="49" charset="0"/>
                <a:cs typeface="Courier New" panose="02070309020205020404" pitchFamily="49" charset="0"/>
              </a:rPr>
              <a:t>} </a:t>
            </a:r>
          </a:p>
          <a:p>
            <a:pPr fontAlgn="ctr"/>
            <a:r>
              <a:rPr lang="en-US" sz="1200" dirty="0">
                <a:latin typeface="Courier New" panose="02070309020205020404" pitchFamily="49" charset="0"/>
                <a:cs typeface="Courier New" panose="02070309020205020404" pitchFamily="49" charset="0"/>
              </a:rPr>
              <a:t>  </a:t>
            </a:r>
            <a:r>
              <a:rPr lang="en-US" sz="1200" dirty="0" smtClean="0">
                <a:latin typeface="Courier New" panose="02070309020205020404" pitchFamily="49" charset="0"/>
                <a:cs typeface="Courier New" panose="02070309020205020404" pitchFamily="49" charset="0"/>
              </a:rPr>
              <a:t>}</a:t>
            </a:r>
            <a:endParaRPr lang="en-US" sz="1200" dirty="0">
              <a:latin typeface="Courier New" panose="02070309020205020404" pitchFamily="49" charset="0"/>
              <a:cs typeface="Courier New" panose="02070309020205020404" pitchFamily="49" charset="0"/>
            </a:endParaRPr>
          </a:p>
          <a:p>
            <a:r>
              <a:rPr lang="da-DK" sz="1200" dirty="0" smtClean="0">
                <a:latin typeface="Courier New" panose="02070309020205020404" pitchFamily="49" charset="0"/>
                <a:cs typeface="Courier New" panose="02070309020205020404" pitchFamily="49" charset="0"/>
              </a:rPr>
              <a:t>  ...</a:t>
            </a:r>
          </a:p>
          <a:p>
            <a:r>
              <a:rPr lang="da-DK" sz="12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141157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13497</TotalTime>
  <Words>510</Words>
  <Application>Microsoft Office PowerPoint</Application>
  <PresentationFormat>On-screen Show (4:3)</PresentationFormat>
  <Paragraphs>199</Paragraphs>
  <Slides>15</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Equation</vt:lpstr>
      <vt:lpstr>Perspektiverende Datalogi  Internetalgoritmer  MapReduce</vt:lpstr>
      <vt:lpstr>Modtaget SMS...</vt:lpstr>
      <vt:lpstr>MapReduce Implementationer</vt:lpstr>
      <vt:lpstr>Parallelle algoritmer – Teori vs Praksis</vt:lpstr>
      <vt:lpstr>Afgrænsning af Kommunikation</vt:lpstr>
      <vt:lpstr>Parallelle Programmer</vt:lpstr>
      <vt:lpstr>MapReduce</vt:lpstr>
      <vt:lpstr>MapReduce</vt:lpstr>
      <vt:lpstr>Hadoop : WordCount  Java kode fra tutorialen på hadoop.apache.org</vt:lpstr>
      <vt:lpstr>En søgemaskines dele</vt:lpstr>
      <vt:lpstr>Inverteret fil</vt:lpstr>
      <vt:lpstr>Indgrad af alle siderne</vt:lpstr>
      <vt:lpstr>Sum</vt:lpstr>
      <vt:lpstr>Øvelser - PageRank</vt:lpstr>
      <vt:lpstr>PageRank</vt:lpstr>
    </vt:vector>
  </TitlesOfParts>
  <Company>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Gerth Stølting Brodal</dc:creator>
  <cp:lastModifiedBy>Gerth Stølting Brodal</cp:lastModifiedBy>
  <cp:revision>107</cp:revision>
  <dcterms:created xsi:type="dcterms:W3CDTF">2011-04-08T10:27:26Z</dcterms:created>
  <dcterms:modified xsi:type="dcterms:W3CDTF">2014-10-09T18:23:00Z</dcterms:modified>
</cp:coreProperties>
</file>